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7.png" ContentType="image/png"/>
  <Override PartName="/ppt/media/image33.png" ContentType="image/png"/>
  <Override PartName="/ppt/media/image32.png" ContentType="image/png"/>
  <Override PartName="/ppt/media/image29.png" ContentType="image/png"/>
  <Override PartName="/ppt/media/image28.jpeg" ContentType="image/jpeg"/>
  <Override PartName="/ppt/media/image27.jpeg" ContentType="image/jpeg"/>
  <Override PartName="/ppt/media/image35.png" ContentType="image/png"/>
  <Override PartName="/ppt/media/image25.jpeg" ContentType="image/jpeg"/>
  <Override PartName="/ppt/media/image23.jpeg" ContentType="image/jpeg"/>
  <Override PartName="/ppt/media/image34.jpeg" ContentType="image/jpeg"/>
  <Override PartName="/ppt/media/image24.png" ContentType="image/png"/>
  <Override PartName="/ppt/media/image9.png" ContentType="image/png"/>
  <Override PartName="/ppt/media/image8.png" ContentType="image/png"/>
  <Override PartName="/ppt/media/image10.jpeg" ContentType="image/jpeg"/>
  <Override PartName="/ppt/media/image16.jpeg" ContentType="image/jpeg"/>
  <Override PartName="/ppt/media/image36.png" ContentType="image/png"/>
  <Override PartName="/ppt/media/image1.png" ContentType="image/png"/>
  <Override PartName="/ppt/media/image26.png" ContentType="image/png"/>
  <Override PartName="/ppt/media/image2.gif" ContentType="image/gif"/>
  <Override PartName="/ppt/media/image38.png" ContentType="image/png"/>
  <Override PartName="/ppt/media/image19.jpeg" ContentType="image/jpeg"/>
  <Override PartName="/ppt/media/image3.png" ContentType="image/png"/>
  <Override PartName="/ppt/media/image6.jpeg" ContentType="image/jpeg"/>
  <Override PartName="/ppt/media/image39.png" ContentType="image/png"/>
  <Override PartName="/ppt/media/image30.gif" ContentType="image/gif"/>
  <Override PartName="/ppt/media/image4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5.png" ContentType="image/png"/>
  <Override PartName="/ppt/media/image20.png" ContentType="image/png"/>
  <Override PartName="/ppt/media/image31.png" ContentType="image/png"/>
  <Override PartName="/ppt/media/image15.jpeg" ContentType="image/jpeg"/>
  <Override PartName="/ppt/media/image17.jpeg" ContentType="image/jpeg"/>
  <Override PartName="/ppt/media/image18.png" ContentType="image/png"/>
  <Override PartName="/ppt/media/image21.jpeg" ContentType="image/jpeg"/>
  <Override PartName="/ppt/media/image7.png" ContentType="image/png"/>
  <Override PartName="/ppt/media/image22.png" ContentType="image/png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CB8EEE3-935E-4E15-B22D-F41450391F4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10.3.21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B67CED7-9F04-4224-B489-5545A74BBD7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mailto:Yuzvovich@usue.ru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gif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hyperlink" Target="mailto:Yuzvovich@usue.ru" TargetMode="External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816920" y="198720"/>
            <a:ext cx="100234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ФГБОУ ВО «Уральский государственный экономический университет»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Рисунок 2" descr=""/>
          <p:cNvPicPr/>
          <p:nvPr/>
        </p:nvPicPr>
        <p:blipFill>
          <a:blip r:embed="rId1"/>
          <a:stretch/>
        </p:blipFill>
        <p:spPr>
          <a:xfrm>
            <a:off x="649440" y="198720"/>
            <a:ext cx="945720" cy="1257840"/>
          </a:xfrm>
          <a:prstGeom prst="rect">
            <a:avLst/>
          </a:prstGeom>
          <a:ln>
            <a:noFill/>
          </a:ln>
        </p:spPr>
      </p:pic>
      <p:pic>
        <p:nvPicPr>
          <p:cNvPr id="43" name="Рисунок 5" descr=""/>
          <p:cNvPicPr/>
          <p:nvPr/>
        </p:nvPicPr>
        <p:blipFill>
          <a:blip r:embed="rId2"/>
          <a:stretch/>
        </p:blipFill>
        <p:spPr>
          <a:xfrm>
            <a:off x="649440" y="3338280"/>
            <a:ext cx="2928600" cy="292860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>
            <a:off x="4097880" y="2907360"/>
            <a:ext cx="768384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60aa"/>
                </a:solidFill>
                <a:latin typeface="Calibri"/>
              </a:rPr>
              <a:t>Юзвович Лариса Ивановна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Руководитель образовательной программы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Доктор экономических наук, профессор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Заведующий кафедрой финансов, денежного обращения и кредита,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Почетный работник высшего профессионального образования РФ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5" name="Рисунок 11" descr=""/>
          <p:cNvPicPr/>
          <p:nvPr/>
        </p:nvPicPr>
        <p:blipFill>
          <a:blip r:embed="rId3"/>
          <a:stretch/>
        </p:blipFill>
        <p:spPr>
          <a:xfrm>
            <a:off x="4165920" y="4512960"/>
            <a:ext cx="474480" cy="47448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4762800" y="4486680"/>
            <a:ext cx="2558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404040"/>
                </a:solidFill>
                <a:latin typeface="Calibri"/>
              </a:rPr>
              <a:t>+7 (343) 283 10 47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7" name="Рисунок 13" descr=""/>
          <p:cNvPicPr/>
          <p:nvPr/>
        </p:nvPicPr>
        <p:blipFill>
          <a:blip r:embed="rId4"/>
          <a:stretch/>
        </p:blipFill>
        <p:spPr>
          <a:xfrm>
            <a:off x="4157280" y="5108760"/>
            <a:ext cx="473760" cy="474480"/>
          </a:xfrm>
          <a:prstGeom prst="rect">
            <a:avLst/>
          </a:prstGeom>
          <a:ln>
            <a:noFill/>
          </a:ln>
        </p:spPr>
      </p:pic>
      <p:sp>
        <p:nvSpPr>
          <p:cNvPr id="48" name="CustomShape 4"/>
          <p:cNvSpPr/>
          <p:nvPr/>
        </p:nvSpPr>
        <p:spPr>
          <a:xfrm>
            <a:off x="4811040" y="5095800"/>
            <a:ext cx="2659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563c1"/>
                </a:solidFill>
                <a:uFillTx/>
                <a:latin typeface="Calibri"/>
                <a:hlinkClick r:id="rId5"/>
              </a:rPr>
              <a:t>Yuzvovich@usue.ru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9" name="Рисунок 15" descr=""/>
          <p:cNvPicPr/>
          <p:nvPr/>
        </p:nvPicPr>
        <p:blipFill>
          <a:blip r:embed="rId6"/>
          <a:stretch/>
        </p:blipFill>
        <p:spPr>
          <a:xfrm>
            <a:off x="4156200" y="5788440"/>
            <a:ext cx="478440" cy="478440"/>
          </a:xfrm>
          <a:prstGeom prst="rect">
            <a:avLst/>
          </a:prstGeom>
          <a:ln>
            <a:noFill/>
          </a:ln>
        </p:spPr>
      </p:pic>
      <p:sp>
        <p:nvSpPr>
          <p:cNvPr id="50" name="CustomShape 5"/>
          <p:cNvSpPr/>
          <p:nvPr/>
        </p:nvSpPr>
        <p:spPr>
          <a:xfrm>
            <a:off x="4784400" y="5704920"/>
            <a:ext cx="631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г. Екатеринбург, ФГБОУ ВО «УрГЭУ», ул. 8-е марта 62, ауд. 557,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Кафедра 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финансов, денежного обращения и кредита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869040" y="1376640"/>
            <a:ext cx="1002348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52" name="Table 7"/>
          <p:cNvGraphicFramePr/>
          <p:nvPr/>
        </p:nvGraphicFramePr>
        <p:xfrm>
          <a:off x="990720" y="1676880"/>
          <a:ext cx="10849680" cy="1179000"/>
        </p:xfrm>
        <a:graphic>
          <a:graphicData uri="http://schemas.openxmlformats.org/drawingml/2006/table">
            <a:tbl>
              <a:tblPr/>
              <a:tblGrid>
                <a:gridCol w="10850040"/>
              </a:tblGrid>
              <a:tr h="1179000"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1" lang="ru-RU" sz="3200" spc="-1" strike="noStrike">
                          <a:solidFill>
                            <a:srgbClr val="0060aa"/>
                          </a:solidFill>
                          <a:latin typeface="Calibri"/>
                        </a:rPr>
                        <a:t>38.04.08 Финансы и кредит </a:t>
                      </a:r>
                      <a:endParaRPr b="0" lang="ru-RU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1" lang="ru-RU" sz="3200" spc="-1" strike="noStrike">
                          <a:solidFill>
                            <a:srgbClr val="0060aa"/>
                          </a:solidFill>
                          <a:latin typeface="Calibri"/>
                        </a:rPr>
                        <a:t>магистерская программа Финансовые рынки и инвестиции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pic>
        <p:nvPicPr>
          <p:cNvPr id="53" name="Рисунок 18" descr=""/>
          <p:cNvPicPr/>
          <p:nvPr/>
        </p:nvPicPr>
        <p:blipFill>
          <a:blip r:embed="rId7"/>
          <a:stretch/>
        </p:blipFill>
        <p:spPr>
          <a:xfrm>
            <a:off x="9217440" y="2512080"/>
            <a:ext cx="1136160" cy="141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816920" y="198720"/>
            <a:ext cx="100234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3200" spc="-1" strike="noStrike">
                <a:solidFill>
                  <a:srgbClr val="0060aa"/>
                </a:solidFill>
                <a:latin typeface="Calibri Light"/>
              </a:rPr>
              <a:t>ФГБОУ ВО «Уральский государственный экономический университет»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Рисунок 2" descr=""/>
          <p:cNvPicPr/>
          <p:nvPr/>
        </p:nvPicPr>
        <p:blipFill>
          <a:blip r:embed="rId1"/>
          <a:stretch/>
        </p:blipFill>
        <p:spPr>
          <a:xfrm>
            <a:off x="649440" y="198720"/>
            <a:ext cx="945720" cy="125784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5" descr=""/>
          <p:cNvPicPr/>
          <p:nvPr/>
        </p:nvPicPr>
        <p:blipFill>
          <a:blip r:embed="rId2"/>
          <a:srcRect l="6610" t="18256" r="11180" b="3392"/>
          <a:stretch/>
        </p:blipFill>
        <p:spPr>
          <a:xfrm>
            <a:off x="290160" y="3389760"/>
            <a:ext cx="3877200" cy="3039840"/>
          </a:xfrm>
          <a:prstGeom prst="rect">
            <a:avLst/>
          </a:prstGeom>
          <a:ln>
            <a:noFill/>
          </a:ln>
        </p:spPr>
      </p:pic>
      <p:sp>
        <p:nvSpPr>
          <p:cNvPr id="160" name="CustomShape 2"/>
          <p:cNvSpPr/>
          <p:nvPr/>
        </p:nvSpPr>
        <p:spPr>
          <a:xfrm>
            <a:off x="4394520" y="3370680"/>
            <a:ext cx="768384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60aa"/>
                </a:solidFill>
                <a:latin typeface="Calibri"/>
              </a:rPr>
              <a:t>Мартьянова Ирина Евгеньевна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начальник управления по приему и довузовской подготовке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61" name="Рисунок 11" descr=""/>
          <p:cNvPicPr/>
          <p:nvPr/>
        </p:nvPicPr>
        <p:blipFill>
          <a:blip r:embed="rId3"/>
          <a:stretch/>
        </p:blipFill>
        <p:spPr>
          <a:xfrm>
            <a:off x="4394520" y="4473000"/>
            <a:ext cx="474480" cy="47448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5230080" y="4431240"/>
            <a:ext cx="5019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404040"/>
                </a:solidFill>
                <a:latin typeface="Calibri"/>
              </a:rPr>
              <a:t>+7 (343) 257 02 27; +7 (343) 283 12 13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3" name="Рисунок 13" descr=""/>
          <p:cNvPicPr/>
          <p:nvPr/>
        </p:nvPicPr>
        <p:blipFill>
          <a:blip r:embed="rId4"/>
          <a:stretch/>
        </p:blipFill>
        <p:spPr>
          <a:xfrm>
            <a:off x="4395240" y="5095440"/>
            <a:ext cx="473760" cy="474480"/>
          </a:xfrm>
          <a:prstGeom prst="rect">
            <a:avLst/>
          </a:prstGeom>
          <a:ln>
            <a:noFill/>
          </a:ln>
        </p:spPr>
      </p:pic>
      <p:sp>
        <p:nvSpPr>
          <p:cNvPr id="164" name="CustomShape 4"/>
          <p:cNvSpPr/>
          <p:nvPr/>
        </p:nvSpPr>
        <p:spPr>
          <a:xfrm>
            <a:off x="5220720" y="5095440"/>
            <a:ext cx="2265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Pr-com@usue.ru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5" name="Рисунок 15" descr=""/>
          <p:cNvPicPr/>
          <p:nvPr/>
        </p:nvPicPr>
        <p:blipFill>
          <a:blip r:embed="rId5"/>
          <a:stretch/>
        </p:blipFill>
        <p:spPr>
          <a:xfrm>
            <a:off x="4394520" y="5704920"/>
            <a:ext cx="478440" cy="478440"/>
          </a:xfrm>
          <a:prstGeom prst="rect">
            <a:avLst/>
          </a:prstGeom>
          <a:ln>
            <a:noFill/>
          </a:ln>
        </p:spPr>
      </p:pic>
      <p:sp>
        <p:nvSpPr>
          <p:cNvPr id="166" name="CustomShape 5"/>
          <p:cNvSpPr/>
          <p:nvPr/>
        </p:nvSpPr>
        <p:spPr>
          <a:xfrm>
            <a:off x="5267880" y="5759640"/>
            <a:ext cx="5254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г. Екатеринбург, ФГБОУ ВО «УрГЭУ», ул. 8-е марта 62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869040" y="1376640"/>
            <a:ext cx="1002348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68" name="Table 7"/>
          <p:cNvGraphicFramePr/>
          <p:nvPr/>
        </p:nvGraphicFramePr>
        <p:xfrm>
          <a:off x="2012400" y="2016360"/>
          <a:ext cx="9632160" cy="847800"/>
        </p:xfrm>
        <a:graphic>
          <a:graphicData uri="http://schemas.openxmlformats.org/drawingml/2006/table">
            <a:tbl>
              <a:tblPr/>
              <a:tblGrid>
                <a:gridCol w="9632520"/>
              </a:tblGrid>
              <a:tr h="871560"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1" lang="ru-RU" sz="3200" spc="-1" strike="noStrike">
                          <a:solidFill>
                            <a:srgbClr val="0060aa"/>
                          </a:solidFill>
                          <a:latin typeface="Calibri"/>
                        </a:rPr>
                        <a:t>Приемная комиссия</a:t>
                      </a:r>
                      <a:endParaRPr b="0" lang="ru-RU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1816920" y="198720"/>
            <a:ext cx="10023480" cy="1257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80000"/>
              </a:lnSpc>
            </a:pPr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КОНКУРЕНТНЫЕ ПРЕИМУЩЕСТВА</a:t>
            </a:r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МАГИСТЕРСКОЙ ПРОГРАММЫ </a:t>
            </a:r>
            <a:br/>
            <a:r>
              <a:rPr b="1" lang="ru-RU" sz="3200" spc="-1" strike="noStrike">
                <a:solidFill>
                  <a:srgbClr val="ff0000"/>
                </a:solidFill>
                <a:latin typeface="Tahoma"/>
                <a:ea typeface="Tahoma"/>
              </a:rPr>
              <a:t>ФИНАНСОВЫЕ РЫНКИ И ИНВЕСТИЦИИ</a:t>
            </a:r>
            <a:br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" name="Рисунок 2" descr=""/>
          <p:cNvPicPr/>
          <p:nvPr/>
        </p:nvPicPr>
        <p:blipFill>
          <a:blip r:embed="rId1"/>
          <a:stretch/>
        </p:blipFill>
        <p:spPr>
          <a:xfrm>
            <a:off x="649440" y="198720"/>
            <a:ext cx="945720" cy="1257840"/>
          </a:xfrm>
          <a:prstGeom prst="rect">
            <a:avLst/>
          </a:prstGeom>
          <a:ln>
            <a:noFill/>
          </a:ln>
        </p:spPr>
      </p:pic>
      <p:sp>
        <p:nvSpPr>
          <p:cNvPr id="56" name="CustomShape 2"/>
          <p:cNvSpPr/>
          <p:nvPr/>
        </p:nvSpPr>
        <p:spPr>
          <a:xfrm>
            <a:off x="869040" y="1495440"/>
            <a:ext cx="1002348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3"/>
          <p:cNvSpPr/>
          <p:nvPr/>
        </p:nvSpPr>
        <p:spPr>
          <a:xfrm>
            <a:off x="380520" y="1775880"/>
            <a:ext cx="2578320" cy="10677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Практико-ориентированная программа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380520" y="3542040"/>
            <a:ext cx="2578320" cy="1346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Дополнительные образовательные программы, позволяющие расширить компетенции выпускников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9" name="CustomShape 5"/>
          <p:cNvSpPr/>
          <p:nvPr/>
        </p:nvSpPr>
        <p:spPr>
          <a:xfrm>
            <a:off x="380520" y="5319000"/>
            <a:ext cx="2578320" cy="11894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Карьерные перспективы выпускников образовательной программы 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60" name="Рисунок 20" descr=""/>
          <p:cNvPicPr/>
          <p:nvPr/>
        </p:nvPicPr>
        <p:blipFill>
          <a:blip r:embed="rId2"/>
          <a:srcRect l="24049" t="12542" r="43073" b="4504"/>
          <a:stretch/>
        </p:blipFill>
        <p:spPr>
          <a:xfrm>
            <a:off x="8932680" y="1336320"/>
            <a:ext cx="1486440" cy="2105280"/>
          </a:xfrm>
          <a:prstGeom prst="rect">
            <a:avLst/>
          </a:prstGeom>
          <a:ln>
            <a:noFill/>
          </a:ln>
        </p:spPr>
      </p:pic>
      <p:pic>
        <p:nvPicPr>
          <p:cNvPr id="61" name="Рисунок 21" descr=""/>
          <p:cNvPicPr/>
          <p:nvPr/>
        </p:nvPicPr>
        <p:blipFill>
          <a:blip r:embed="rId3"/>
          <a:srcRect l="24370" t="12255" r="42913" b="4217"/>
          <a:stretch/>
        </p:blipFill>
        <p:spPr>
          <a:xfrm>
            <a:off x="10520280" y="1443600"/>
            <a:ext cx="1420560" cy="2098080"/>
          </a:xfrm>
          <a:prstGeom prst="rect">
            <a:avLst/>
          </a:prstGeom>
          <a:ln>
            <a:noFill/>
          </a:ln>
        </p:spPr>
      </p:pic>
      <p:pic>
        <p:nvPicPr>
          <p:cNvPr id="62" name="Picture 2" descr=""/>
          <p:cNvPicPr/>
          <p:nvPr/>
        </p:nvPicPr>
        <p:blipFill>
          <a:blip r:embed="rId4"/>
          <a:stretch/>
        </p:blipFill>
        <p:spPr>
          <a:xfrm>
            <a:off x="9909360" y="159480"/>
            <a:ext cx="1810440" cy="1090080"/>
          </a:xfrm>
          <a:prstGeom prst="rect">
            <a:avLst/>
          </a:prstGeom>
          <a:ln>
            <a:noFill/>
          </a:ln>
        </p:spPr>
      </p:pic>
      <p:sp>
        <p:nvSpPr>
          <p:cNvPr id="63" name="Line 6"/>
          <p:cNvSpPr/>
          <p:nvPr/>
        </p:nvSpPr>
        <p:spPr>
          <a:xfrm>
            <a:off x="2596680" y="1774440"/>
            <a:ext cx="6497280" cy="2556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7"/>
          <p:cNvSpPr/>
          <p:nvPr/>
        </p:nvSpPr>
        <p:spPr>
          <a:xfrm>
            <a:off x="3233520" y="1800360"/>
            <a:ext cx="58600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Профессионально-общественная аккредитация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Открытые лекции представителей финансового рынка,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наших корпоративных партнеров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Мастер-классы, позволяющие адаптироваться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в современной конкурентной среде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" name="Line 8"/>
          <p:cNvSpPr/>
          <p:nvPr/>
        </p:nvSpPr>
        <p:spPr>
          <a:xfrm>
            <a:off x="2596680" y="3529080"/>
            <a:ext cx="9243720" cy="4788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9"/>
          <p:cNvSpPr/>
          <p:nvPr/>
        </p:nvSpPr>
        <p:spPr>
          <a:xfrm>
            <a:off x="3233520" y="3604320"/>
            <a:ext cx="58600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Финансовые основы банкротства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Государственно-частное партнерство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Валютный дилинг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" name="Line 10"/>
          <p:cNvSpPr/>
          <p:nvPr/>
        </p:nvSpPr>
        <p:spPr>
          <a:xfrm>
            <a:off x="2596680" y="5318640"/>
            <a:ext cx="9344520" cy="36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11"/>
          <p:cNvSpPr/>
          <p:nvPr/>
        </p:nvSpPr>
        <p:spPr>
          <a:xfrm>
            <a:off x="3233520" y="5306040"/>
            <a:ext cx="609552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Государственный сектор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Финансовый рынок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Банковский рынок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Страховой рынок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Корпоративный сектор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69" name="Рисунок 16" descr=""/>
          <p:cNvPicPr/>
          <p:nvPr/>
        </p:nvPicPr>
        <p:blipFill>
          <a:blip r:embed="rId5"/>
          <a:stretch/>
        </p:blipFill>
        <p:spPr>
          <a:xfrm>
            <a:off x="7942320" y="3584880"/>
            <a:ext cx="3142800" cy="1456920"/>
          </a:xfrm>
          <a:prstGeom prst="rect">
            <a:avLst/>
          </a:prstGeom>
          <a:ln>
            <a:noFill/>
          </a:ln>
        </p:spPr>
      </p:pic>
      <p:pic>
        <p:nvPicPr>
          <p:cNvPr id="70" name="Рисунок 18" descr=""/>
          <p:cNvPicPr/>
          <p:nvPr/>
        </p:nvPicPr>
        <p:blipFill>
          <a:blip r:embed="rId6"/>
          <a:stretch/>
        </p:blipFill>
        <p:spPr>
          <a:xfrm>
            <a:off x="6713280" y="5306040"/>
            <a:ext cx="2895120" cy="145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1816920" y="198720"/>
            <a:ext cx="10023480" cy="1257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80000"/>
              </a:lnSpc>
            </a:pPr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КОНКУРЕНТНЫЕ ПРЕИМУЩЕСТВА</a:t>
            </a:r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МАГИСТЕРСКОЙ ПРОГРАММЫ </a:t>
            </a:r>
            <a:br/>
            <a:r>
              <a:rPr b="1" lang="ru-RU" sz="3200" spc="-1" strike="noStrike">
                <a:solidFill>
                  <a:srgbClr val="ff0000"/>
                </a:solidFill>
                <a:latin typeface="Tahoma"/>
                <a:ea typeface="Tahoma"/>
              </a:rPr>
              <a:t>ФИНАНСОВЫЕ РЫНКИ И ИНВЕСТИЦИИ</a:t>
            </a:r>
            <a:br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" name="Рисунок 2" descr=""/>
          <p:cNvPicPr/>
          <p:nvPr/>
        </p:nvPicPr>
        <p:blipFill>
          <a:blip r:embed="rId1"/>
          <a:stretch/>
        </p:blipFill>
        <p:spPr>
          <a:xfrm>
            <a:off x="649440" y="198720"/>
            <a:ext cx="945720" cy="1257840"/>
          </a:xfrm>
          <a:prstGeom prst="rect">
            <a:avLst/>
          </a:prstGeom>
          <a:ln>
            <a:noFill/>
          </a:ln>
        </p:spPr>
      </p:pic>
      <p:sp>
        <p:nvSpPr>
          <p:cNvPr id="73" name="CustomShape 2"/>
          <p:cNvSpPr/>
          <p:nvPr/>
        </p:nvSpPr>
        <p:spPr>
          <a:xfrm>
            <a:off x="869040" y="1495440"/>
            <a:ext cx="1002348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3"/>
          <p:cNvSpPr/>
          <p:nvPr/>
        </p:nvSpPr>
        <p:spPr>
          <a:xfrm>
            <a:off x="380520" y="1775880"/>
            <a:ext cx="2578320" cy="10677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Вариативный подход к выпускным квалификационным работам в форме стартапа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75" name="CustomShape 4"/>
          <p:cNvSpPr/>
          <p:nvPr/>
        </p:nvSpPr>
        <p:spPr>
          <a:xfrm>
            <a:off x="380520" y="3408120"/>
            <a:ext cx="2578320" cy="1346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Магистерская программа с возможностью реализации на английском языке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380520" y="5460480"/>
            <a:ext cx="2578320" cy="5983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Непрерывный образовательный цикл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77" name="Picture 2" descr=""/>
          <p:cNvPicPr/>
          <p:nvPr/>
        </p:nvPicPr>
        <p:blipFill>
          <a:blip r:embed="rId2"/>
          <a:stretch/>
        </p:blipFill>
        <p:spPr>
          <a:xfrm>
            <a:off x="9909360" y="159480"/>
            <a:ext cx="1810440" cy="1090080"/>
          </a:xfrm>
          <a:prstGeom prst="rect">
            <a:avLst/>
          </a:prstGeom>
          <a:ln>
            <a:noFill/>
          </a:ln>
        </p:spPr>
      </p:pic>
      <p:sp>
        <p:nvSpPr>
          <p:cNvPr id="78" name="Line 6"/>
          <p:cNvSpPr/>
          <p:nvPr/>
        </p:nvSpPr>
        <p:spPr>
          <a:xfrm>
            <a:off x="2596680" y="1774440"/>
            <a:ext cx="9123120" cy="2556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7"/>
          <p:cNvSpPr/>
          <p:nvPr/>
        </p:nvSpPr>
        <p:spPr>
          <a:xfrm>
            <a:off x="3233520" y="1800360"/>
            <a:ext cx="58600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ВКР в форме стартапа, бизнес плана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Комплексный подход к исследованию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Проектное обучение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Работа над исследованием в малых группах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" name="Line 8"/>
          <p:cNvSpPr/>
          <p:nvPr/>
        </p:nvSpPr>
        <p:spPr>
          <a:xfrm>
            <a:off x="2596680" y="3408120"/>
            <a:ext cx="9123120" cy="36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9"/>
          <p:cNvSpPr/>
          <p:nvPr/>
        </p:nvSpPr>
        <p:spPr>
          <a:xfrm>
            <a:off x="3233520" y="3441960"/>
            <a:ext cx="58600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Формирование инвестиционного портфеля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Инновации и риск-менеджмент в международном бизнесе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Внешнеторговая политика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2" name="Line 10"/>
          <p:cNvSpPr/>
          <p:nvPr/>
        </p:nvSpPr>
        <p:spPr>
          <a:xfrm>
            <a:off x="2596680" y="5460120"/>
            <a:ext cx="9123120" cy="36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11"/>
          <p:cNvSpPr/>
          <p:nvPr/>
        </p:nvSpPr>
        <p:spPr>
          <a:xfrm>
            <a:off x="3233520" y="5494320"/>
            <a:ext cx="60955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МАГИСТРАТУРА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АСПИРАНТУРА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ДОКТОРАНТУРА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84" name="Рисунок 14" descr=""/>
          <p:cNvPicPr/>
          <p:nvPr/>
        </p:nvPicPr>
        <p:blipFill>
          <a:blip r:embed="rId3"/>
          <a:stretch/>
        </p:blipFill>
        <p:spPr>
          <a:xfrm>
            <a:off x="8542800" y="3816000"/>
            <a:ext cx="2504880" cy="164412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15" descr=""/>
          <p:cNvPicPr/>
          <p:nvPr/>
        </p:nvPicPr>
        <p:blipFill>
          <a:blip r:embed="rId4"/>
          <a:stretch/>
        </p:blipFill>
        <p:spPr>
          <a:xfrm>
            <a:off x="8713440" y="1883160"/>
            <a:ext cx="2714400" cy="160164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16" descr=""/>
          <p:cNvPicPr/>
          <p:nvPr/>
        </p:nvPicPr>
        <p:blipFill>
          <a:blip r:embed="rId5"/>
          <a:stretch/>
        </p:blipFill>
        <p:spPr>
          <a:xfrm>
            <a:off x="5880960" y="5460480"/>
            <a:ext cx="1568880" cy="1338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816920" y="198720"/>
            <a:ext cx="10023480" cy="1257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80000"/>
              </a:lnSpc>
            </a:pPr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ОСОБЕННОСТИ РЕАЛИЗАЦИИ</a:t>
            </a:r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МАГИСТЕРСКОЙ ПРОГРАММЫ </a:t>
            </a:r>
            <a:br/>
            <a:r>
              <a:rPr b="1" lang="ru-RU" sz="3200" spc="-1" strike="noStrike">
                <a:solidFill>
                  <a:srgbClr val="ff0000"/>
                </a:solidFill>
                <a:latin typeface="Tahoma"/>
                <a:ea typeface="Tahoma"/>
              </a:rPr>
              <a:t>ФИНАНСОВЫЕ РЫНКИ И ИНВЕСТИЦИИ</a:t>
            </a:r>
            <a:br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Рисунок 2" descr=""/>
          <p:cNvPicPr/>
          <p:nvPr/>
        </p:nvPicPr>
        <p:blipFill>
          <a:blip r:embed="rId1"/>
          <a:stretch/>
        </p:blipFill>
        <p:spPr>
          <a:xfrm>
            <a:off x="649440" y="198720"/>
            <a:ext cx="945720" cy="125784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869040" y="1495440"/>
            <a:ext cx="1002348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3"/>
          <p:cNvSpPr/>
          <p:nvPr/>
        </p:nvSpPr>
        <p:spPr>
          <a:xfrm>
            <a:off x="380520" y="1775880"/>
            <a:ext cx="2578320" cy="10677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Форма обучения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380520" y="3408120"/>
            <a:ext cx="2578320" cy="1346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План приема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(количество мест)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380520" y="5460480"/>
            <a:ext cx="2578320" cy="5983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Стоимость обучения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2"/>
          <a:stretch/>
        </p:blipFill>
        <p:spPr>
          <a:xfrm>
            <a:off x="9909360" y="159480"/>
            <a:ext cx="1810440" cy="1090080"/>
          </a:xfrm>
          <a:prstGeom prst="rect">
            <a:avLst/>
          </a:prstGeom>
          <a:ln>
            <a:noFill/>
          </a:ln>
        </p:spPr>
      </p:pic>
      <p:sp>
        <p:nvSpPr>
          <p:cNvPr id="94" name="Line 6"/>
          <p:cNvSpPr/>
          <p:nvPr/>
        </p:nvSpPr>
        <p:spPr>
          <a:xfrm>
            <a:off x="2596680" y="1774440"/>
            <a:ext cx="9123120" cy="2556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7"/>
          <p:cNvSpPr/>
          <p:nvPr/>
        </p:nvSpPr>
        <p:spPr>
          <a:xfrm>
            <a:off x="3233520" y="1800360"/>
            <a:ext cx="75225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Очная форма – 2 года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Очно-заочная форма – 2,5 года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Заочная форма – 2,5 года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Заочная форма (ускоренные сроки, через программы ДПО) – 1,5 года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" name="Line 8"/>
          <p:cNvSpPr/>
          <p:nvPr/>
        </p:nvSpPr>
        <p:spPr>
          <a:xfrm>
            <a:off x="2596680" y="3408120"/>
            <a:ext cx="9123120" cy="36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9"/>
          <p:cNvSpPr/>
          <p:nvPr/>
        </p:nvSpPr>
        <p:spPr>
          <a:xfrm>
            <a:off x="3233520" y="3441960"/>
            <a:ext cx="58600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Очная форма обучения: бюджет – 7; контракт - 15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Очно-заочная форма обучения: контракт - 20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Заочная форма обучения: контракт - 20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" name="Line 10"/>
          <p:cNvSpPr/>
          <p:nvPr/>
        </p:nvSpPr>
        <p:spPr>
          <a:xfrm>
            <a:off x="2596680" y="5460120"/>
            <a:ext cx="9123120" cy="36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11"/>
          <p:cNvSpPr/>
          <p:nvPr/>
        </p:nvSpPr>
        <p:spPr>
          <a:xfrm>
            <a:off x="3233520" y="5494320"/>
            <a:ext cx="60955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Очная форма: 120.000 руб.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Очно-заочная форма: 75.000 руб.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Заочная форма: 70.000 руб.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816920" y="198720"/>
            <a:ext cx="10023480" cy="1257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br/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ИНВЕСТИЦИИ В ЗНАНИЯ ДАЮТ </a:t>
            </a:r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САМЫЕ ВЫСОКИЕ ДИВИДЕНДЫ</a:t>
            </a:r>
            <a:r>
              <a:rPr b="1" lang="ru-RU" sz="3200" spc="-1" strike="noStrike">
                <a:solidFill>
                  <a:srgbClr val="00576e"/>
                </a:solidFill>
                <a:latin typeface="Tahoma"/>
                <a:ea typeface="Tahoma"/>
              </a:rPr>
              <a:t> </a:t>
            </a:r>
            <a:br/>
            <a:r>
              <a:rPr b="1" lang="ru-RU" sz="3200" spc="-1" strike="noStrike">
                <a:solidFill>
                  <a:srgbClr val="ff0000"/>
                </a:solidFill>
                <a:latin typeface="Tahoma"/>
                <a:ea typeface="Tahoma"/>
              </a:rPr>
              <a:t>(БЕНДЖАМИН ФРАНКЛИН)</a:t>
            </a:r>
            <a:br/>
            <a:br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Рисунок 2" descr=""/>
          <p:cNvPicPr/>
          <p:nvPr/>
        </p:nvPicPr>
        <p:blipFill>
          <a:blip r:embed="rId1"/>
          <a:stretch/>
        </p:blipFill>
        <p:spPr>
          <a:xfrm>
            <a:off x="649440" y="198720"/>
            <a:ext cx="945720" cy="125784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869040" y="1495440"/>
            <a:ext cx="1002348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Picture 2" descr=""/>
          <p:cNvPicPr/>
          <p:nvPr/>
        </p:nvPicPr>
        <p:blipFill>
          <a:blip r:embed="rId2"/>
          <a:stretch/>
        </p:blipFill>
        <p:spPr>
          <a:xfrm>
            <a:off x="9909360" y="159480"/>
            <a:ext cx="1810440" cy="109008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519480" y="1703160"/>
            <a:ext cx="11320560" cy="422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60aa"/>
              </a:buClr>
              <a:buFont typeface="StarSymbol"/>
              <a:buAutoNum type="arabicPeriod"/>
            </a:pPr>
            <a:r>
              <a:rPr b="1" lang="ru-RU" sz="1600" spc="-1" strike="noStrike">
                <a:solidFill>
                  <a:srgbClr val="0060aa"/>
                </a:solidFill>
                <a:latin typeface="Tahoma"/>
                <a:ea typeface="Tahoma"/>
              </a:rPr>
              <a:t>МЕЖДИСЦИПЛИНАРНОЕ ВЗАИМОДЕЙСТВИЕ И ПРАКТИКО-ОРИЕНТИРОВАННЫЙ ПОДХОД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60aa"/>
                </a:solidFill>
                <a:latin typeface="Tahoma"/>
                <a:ea typeface="Tahoma"/>
              </a:rPr>
              <a:t>2.  ПРИЗНАНИЕ КАЧЕСТВА И УРОВНЯ ПОДГОТОВКИ ВЫПУСКНИКОВ, ОСВОИВШИХ ОБРАЗОВАТЕЛЬНУЮ ПРОГРАММУ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Основные достоинства выпускников образовательной траектории:</a:t>
            </a: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Высокий уровень теоретических знаний</a:t>
            </a: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Владение современными методами и технологиями деятельности</a:t>
            </a: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Готовность выпускников к быстрому реагированию в нестандартных ситуациях</a:t>
            </a: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Желание выпускников работать</a:t>
            </a: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Желание выпускников к саморазвитию и самообразованию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70c0"/>
                </a:solidFill>
                <a:latin typeface="Tahoma"/>
                <a:ea typeface="Tahoma"/>
              </a:rPr>
              <a:t>3.</a:t>
            </a:r>
            <a:r>
              <a:rPr b="1" lang="ru-RU" sz="1600" spc="-1" strike="noStrike">
                <a:solidFill>
                  <a:srgbClr val="006e7e"/>
                </a:solidFill>
                <a:latin typeface="Tahoma"/>
                <a:ea typeface="Tahoma"/>
              </a:rPr>
              <a:t> </a:t>
            </a:r>
            <a:r>
              <a:rPr b="1" lang="ru-RU" sz="1600" spc="-1" strike="noStrike">
                <a:solidFill>
                  <a:srgbClr val="0060aa"/>
                </a:solidFill>
                <a:latin typeface="Tahoma"/>
                <a:ea typeface="Tahoma"/>
              </a:rPr>
              <a:t>ВОЗМОЖНОСТЬ ПРОХОЖДЕНИЯ ПРАКТИКИ В СТРУКТУРАХ ГОСУДАРСТВЕННОГО СЕКТОРА, ФИНАНСОВОГО, БАНКОВСКОГО И СТРАХОВОГО РЫНКОВ РЕГИОНАЛЬНОЙ ЭКОНОМИКИ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70c0"/>
                </a:solidFill>
                <a:latin typeface="Tahoma"/>
                <a:ea typeface="Tahoma"/>
              </a:rPr>
              <a:t>4. </a:t>
            </a:r>
            <a:r>
              <a:rPr b="1" lang="ru-RU" sz="1600" spc="-1" strike="noStrike">
                <a:solidFill>
                  <a:srgbClr val="0060aa"/>
                </a:solidFill>
                <a:latin typeface="Tahoma"/>
                <a:ea typeface="Tahoma"/>
              </a:rPr>
              <a:t>РЕАЛИЗАЦИЯ АКАДЕМИЧЕСКОЙ МОБИЛЬНОСТИ В ЧАСТИ ФОРМИРОВАНИЯ ИНДИВИДУАЛЬНОГО УЧЕБНОГО ПЛАНА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816920" y="198720"/>
            <a:ext cx="10023480" cy="1257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br/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ШЕСТЬ ПРИЧИН ВЫБРАТЬ </a:t>
            </a:r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МАГИСТЕРСКУЮ ПРОГРАММУ</a:t>
            </a:r>
            <a:br/>
            <a:r>
              <a:rPr b="1" lang="ru-RU" sz="3200" spc="-1" strike="noStrike">
                <a:solidFill>
                  <a:srgbClr val="ff0000"/>
                </a:solidFill>
                <a:latin typeface="Tahoma"/>
                <a:ea typeface="Tahoma"/>
              </a:rPr>
              <a:t>ФИНАНСОВЫЕ РЫНКИ И ИНВЕСТИЦИИ</a:t>
            </a:r>
            <a:br/>
            <a:br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Рисунок 2" descr=""/>
          <p:cNvPicPr/>
          <p:nvPr/>
        </p:nvPicPr>
        <p:blipFill>
          <a:blip r:embed="rId1"/>
          <a:stretch/>
        </p:blipFill>
        <p:spPr>
          <a:xfrm>
            <a:off x="649440" y="198720"/>
            <a:ext cx="945720" cy="1257840"/>
          </a:xfrm>
          <a:prstGeom prst="rect">
            <a:avLst/>
          </a:prstGeom>
          <a:ln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869040" y="1495440"/>
            <a:ext cx="1002348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8" name="Picture 2" descr=""/>
          <p:cNvPicPr/>
          <p:nvPr/>
        </p:nvPicPr>
        <p:blipFill>
          <a:blip r:embed="rId2"/>
          <a:stretch/>
        </p:blipFill>
        <p:spPr>
          <a:xfrm>
            <a:off x="9909360" y="159480"/>
            <a:ext cx="1810440" cy="109008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649440" y="1689480"/>
            <a:ext cx="3465000" cy="5896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Профессионально-общественная аккредитация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1253520" y="2278080"/>
            <a:ext cx="72511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08.004. Специалист рынка ценных бумаг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08.008. Специалист по финансовому консультированию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08.015. Специалист по корпоративному кредитованию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7053840" y="1540800"/>
            <a:ext cx="2901600" cy="766800"/>
          </a:xfrm>
          <a:prstGeom prst="wedgeRoundRectCallout">
            <a:avLst>
              <a:gd name="adj1" fmla="val -62440"/>
              <a:gd name="adj2" fmla="val 9602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ПРИЗНАНИЕ КАЧЕСТВА И УРОВНЯ ПОДГОТОВКИ ВЫПУСКНИКОВ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683280" y="2376360"/>
            <a:ext cx="423720" cy="5227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13" name="CustomShape 7"/>
          <p:cNvSpPr/>
          <p:nvPr/>
        </p:nvSpPr>
        <p:spPr>
          <a:xfrm>
            <a:off x="683280" y="3206160"/>
            <a:ext cx="3465000" cy="540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Преподавание высокого уровня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1253520" y="3751560"/>
            <a:ext cx="72511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Остепененность программы 100,0%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Индивидуальный научный руководитель у магистранта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698760" y="3791880"/>
            <a:ext cx="423720" cy="5227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16" name="CustomShape 10"/>
          <p:cNvSpPr/>
          <p:nvPr/>
        </p:nvSpPr>
        <p:spPr>
          <a:xfrm>
            <a:off x="7200000" y="2899440"/>
            <a:ext cx="2901600" cy="766800"/>
          </a:xfrm>
          <a:prstGeom prst="wedgeRoundRectCallout">
            <a:avLst>
              <a:gd name="adj1" fmla="val -62440"/>
              <a:gd name="adj2" fmla="val 9602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ВЫПОЛНЕНИЕ ТРЕБОВАНИЙ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ФГОС ВО 3++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17" name="CustomShape 11"/>
          <p:cNvSpPr/>
          <p:nvPr/>
        </p:nvSpPr>
        <p:spPr>
          <a:xfrm>
            <a:off x="698760" y="4538880"/>
            <a:ext cx="3415680" cy="5151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Молодежная наука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" name="CustomShape 12"/>
          <p:cNvSpPr/>
          <p:nvPr/>
        </p:nvSpPr>
        <p:spPr>
          <a:xfrm>
            <a:off x="1253520" y="5054040"/>
            <a:ext cx="725112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Государственные стипендии (повышенный уровень)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Корпоративные стипендии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Именные стипендии (Президента РФ, Правительства РФ, Стипендия Губернатора Свердловской области, Стипендии УрГЭУ)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9" name="CustomShape 13"/>
          <p:cNvSpPr/>
          <p:nvPr/>
        </p:nvSpPr>
        <p:spPr>
          <a:xfrm>
            <a:off x="701280" y="5256720"/>
            <a:ext cx="423720" cy="5227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20" name="CustomShape 14"/>
          <p:cNvSpPr/>
          <p:nvPr/>
        </p:nvSpPr>
        <p:spPr>
          <a:xfrm>
            <a:off x="7200000" y="4507200"/>
            <a:ext cx="2901600" cy="766800"/>
          </a:xfrm>
          <a:prstGeom prst="wedgeRoundRectCallout">
            <a:avLst>
              <a:gd name="adj1" fmla="val -62440"/>
              <a:gd name="adj2" fmla="val 9602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КАЧЕСТВО ОБРАЗОВАНИЯ И ВЗАИМОДЕЙСТВИЕ С РАБОТОДАТЕЛЯМИ</a:t>
            </a:r>
            <a:endParaRPr b="0" lang="ru-RU" sz="1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816920" y="198720"/>
            <a:ext cx="10023480" cy="1257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br/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ШЕСТЬ ПРИЧИН ВЫБРАТЬ </a:t>
            </a:r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МАГИСТЕРСКУЮ ПРОГРАММУ</a:t>
            </a:r>
            <a:br/>
            <a:r>
              <a:rPr b="1" lang="ru-RU" sz="3200" spc="-1" strike="noStrike">
                <a:solidFill>
                  <a:srgbClr val="ff0000"/>
                </a:solidFill>
                <a:latin typeface="Tahoma"/>
                <a:ea typeface="Tahoma"/>
              </a:rPr>
              <a:t>ФИНАНСОВЫЕ РЫНКИ И ИНВЕСТИЦИИ</a:t>
            </a:r>
            <a:br/>
            <a:br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Рисунок 2" descr=""/>
          <p:cNvPicPr/>
          <p:nvPr/>
        </p:nvPicPr>
        <p:blipFill>
          <a:blip r:embed="rId1"/>
          <a:stretch/>
        </p:blipFill>
        <p:spPr>
          <a:xfrm>
            <a:off x="649440" y="198720"/>
            <a:ext cx="945720" cy="125784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869040" y="1495440"/>
            <a:ext cx="1002348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Picture 2" descr=""/>
          <p:cNvPicPr/>
          <p:nvPr/>
        </p:nvPicPr>
        <p:blipFill>
          <a:blip r:embed="rId2"/>
          <a:stretch/>
        </p:blipFill>
        <p:spPr>
          <a:xfrm>
            <a:off x="9909360" y="159480"/>
            <a:ext cx="1810440" cy="109008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649440" y="1689480"/>
            <a:ext cx="3465000" cy="5896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Корпоративные партнеры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1253520" y="2278080"/>
            <a:ext cx="725112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Законодательное Собрание Свердловской области, Уральское Главное управление Банка России, Уральский филиал Московской биржи, Уральский филиал НАУФОР, Департамент финансов г. Екатеринбурга, Министерство финансов Свердловской области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8340120" y="1742760"/>
            <a:ext cx="2901600" cy="766800"/>
          </a:xfrm>
          <a:prstGeom prst="wedgeRoundRectCallout">
            <a:avLst>
              <a:gd name="adj1" fmla="val -62440"/>
              <a:gd name="adj2" fmla="val 9602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ПРИЗНАНИЕ КАЧЕСТВА И УРОВНЯ ПОДГОТОВКИ ВЫПУСКНИКОВ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8" name="CustomShape 6"/>
          <p:cNvSpPr/>
          <p:nvPr/>
        </p:nvSpPr>
        <p:spPr>
          <a:xfrm>
            <a:off x="683280" y="2376360"/>
            <a:ext cx="423720" cy="5227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29" name="CustomShape 7"/>
          <p:cNvSpPr/>
          <p:nvPr/>
        </p:nvSpPr>
        <p:spPr>
          <a:xfrm>
            <a:off x="698760" y="3510000"/>
            <a:ext cx="3465000" cy="540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Старт карьеры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" name="CustomShape 8"/>
          <p:cNvSpPr/>
          <p:nvPr/>
        </p:nvSpPr>
        <p:spPr>
          <a:xfrm>
            <a:off x="698760" y="4137840"/>
            <a:ext cx="423720" cy="5227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31" name="CustomShape 9"/>
          <p:cNvSpPr/>
          <p:nvPr/>
        </p:nvSpPr>
        <p:spPr>
          <a:xfrm>
            <a:off x="8340120" y="3487320"/>
            <a:ext cx="2901600" cy="766800"/>
          </a:xfrm>
          <a:prstGeom prst="wedgeRoundRectCallout">
            <a:avLst>
              <a:gd name="adj1" fmla="val -62440"/>
              <a:gd name="adj2" fmla="val 9602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ВОЗМОЖНОСТЬ ПРОЕКТНОГО ОБУЧЕНИЯ ПО ЗАЯВКАМ ПРЕДПРИЯТИЯ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2" name="CustomShape 10"/>
          <p:cNvSpPr/>
          <p:nvPr/>
        </p:nvSpPr>
        <p:spPr>
          <a:xfrm>
            <a:off x="723240" y="5243760"/>
            <a:ext cx="3415680" cy="5151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Международная среда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" name="CustomShape 11"/>
          <p:cNvSpPr/>
          <p:nvPr/>
        </p:nvSpPr>
        <p:spPr>
          <a:xfrm>
            <a:off x="1253520" y="5054040"/>
            <a:ext cx="7251120" cy="33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12"/>
          <p:cNvSpPr/>
          <p:nvPr/>
        </p:nvSpPr>
        <p:spPr>
          <a:xfrm>
            <a:off x="723240" y="5759280"/>
            <a:ext cx="423720" cy="5227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35" name="CustomShape 13"/>
          <p:cNvSpPr/>
          <p:nvPr/>
        </p:nvSpPr>
        <p:spPr>
          <a:xfrm>
            <a:off x="8340120" y="5167800"/>
            <a:ext cx="2901600" cy="766800"/>
          </a:xfrm>
          <a:prstGeom prst="wedgeRoundRectCallout">
            <a:avLst>
              <a:gd name="adj1" fmla="val -62440"/>
              <a:gd name="adj2" fmla="val 9602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ИНТЕРНАЦИОНАЛИЗАЦИЯ КОНТИНГЕНТА, ОБРАЗОВАТЕЛЬНОЙ СРЕДЫ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6" name="CustomShape 14"/>
          <p:cNvSpPr/>
          <p:nvPr/>
        </p:nvSpPr>
        <p:spPr>
          <a:xfrm>
            <a:off x="1253520" y="4057920"/>
            <a:ext cx="725112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Корпоративные группы от предприятий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Защита магистерской диссертации в форме стартапа по заявке предприятия, комплексная работа в малых группах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Деловые коммуникации, саморазвитие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37" name="CustomShape 15"/>
          <p:cNvSpPr/>
          <p:nvPr/>
        </p:nvSpPr>
        <p:spPr>
          <a:xfrm>
            <a:off x="1253520" y="5766480"/>
            <a:ext cx="72511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Заинтересованность иностранных студентов к финансовому образованию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</a:rPr>
              <a:t>Перспектива российского финансового образования в международном образовательном кластере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816920" y="198720"/>
            <a:ext cx="10023480" cy="1257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br/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ПЕРСПЕКТИВА </a:t>
            </a:r>
            <a:br/>
            <a:r>
              <a:rPr b="1" lang="ru-RU" sz="3200" spc="-1" strike="noStrike">
                <a:solidFill>
                  <a:srgbClr val="ff0000"/>
                </a:solidFill>
                <a:latin typeface="Tahoma"/>
                <a:ea typeface="Tahoma"/>
              </a:rPr>
              <a:t>ФИНАНСОВОГО ОБРАЗОВАНИЯ</a:t>
            </a:r>
            <a:br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Рисунок 2" descr=""/>
          <p:cNvPicPr/>
          <p:nvPr/>
        </p:nvPicPr>
        <p:blipFill>
          <a:blip r:embed="rId1"/>
          <a:stretch/>
        </p:blipFill>
        <p:spPr>
          <a:xfrm>
            <a:off x="649440" y="198720"/>
            <a:ext cx="945720" cy="125784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869040" y="1495440"/>
            <a:ext cx="1002348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1" name="Picture 2" descr=""/>
          <p:cNvPicPr/>
          <p:nvPr/>
        </p:nvPicPr>
        <p:blipFill>
          <a:blip r:embed="rId2"/>
          <a:stretch/>
        </p:blipFill>
        <p:spPr>
          <a:xfrm>
            <a:off x="9909360" y="159480"/>
            <a:ext cx="1810440" cy="109008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3005280" y="1495440"/>
            <a:ext cx="827856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ru-RU" sz="4000" spc="-1" strike="noStrike">
                <a:solidFill>
                  <a:srgbClr val="0070c0"/>
                </a:solidFill>
                <a:latin typeface="Calibri"/>
              </a:rPr>
              <a:t>«</a:t>
            </a:r>
            <a:r>
              <a:rPr b="1" i="1" lang="ru-RU" sz="4000" spc="-1" strike="noStrike">
                <a:solidFill>
                  <a:srgbClr val="0070c0"/>
                </a:solidFill>
                <a:latin typeface="Calibri"/>
              </a:rPr>
              <a:t>Инвестируйте в себя. </a:t>
            </a:r>
            <a:endParaRPr b="0" lang="ru-RU" sz="4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70c0"/>
                </a:solidFill>
                <a:latin typeface="Calibri"/>
              </a:rPr>
              <a:t>Ваша карьера – это мотор </a:t>
            </a:r>
            <a:endParaRPr b="0" lang="ru-RU" sz="4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70c0"/>
                </a:solidFill>
                <a:latin typeface="Calibri"/>
              </a:rPr>
              <a:t>Вашего богатства</a:t>
            </a:r>
            <a:r>
              <a:rPr b="1" lang="ru-RU" sz="4000" spc="-1" strike="noStrike">
                <a:solidFill>
                  <a:srgbClr val="0070c0"/>
                </a:solidFill>
                <a:latin typeface="Calibri"/>
              </a:rPr>
              <a:t>».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  </a:t>
            </a:r>
            <a:endParaRPr b="0" lang="ru-RU" sz="4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40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1" i="1" lang="ru-RU" sz="4000" spc="-1" strike="noStrike">
                <a:solidFill>
                  <a:srgbClr val="000000"/>
                </a:solidFill>
                <a:latin typeface="Calibri"/>
              </a:rPr>
              <a:t>Paul</a:t>
            </a: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i="1" lang="ru-RU" sz="4000" spc="-1" strike="noStrike">
                <a:solidFill>
                  <a:srgbClr val="000000"/>
                </a:solidFill>
                <a:latin typeface="Calibri"/>
              </a:rPr>
              <a:t>Clitheroe</a:t>
            </a:r>
            <a:r>
              <a:rPr b="0" i="1" lang="ru-RU" sz="40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3"/>
          <a:stretch/>
        </p:blipFill>
        <p:spPr>
          <a:xfrm>
            <a:off x="519480" y="3830760"/>
            <a:ext cx="4926960" cy="235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816920" y="198720"/>
            <a:ext cx="100234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060aa"/>
                </a:solidFill>
                <a:latin typeface="Tahoma"/>
                <a:ea typeface="Tahoma"/>
              </a:rPr>
              <a:t>МАГИСТЕРСКАЯ ПРОГРАММА </a:t>
            </a:r>
            <a:br/>
            <a:r>
              <a:rPr b="1" lang="ru-RU" sz="3200" spc="-1" strike="noStrike">
                <a:solidFill>
                  <a:srgbClr val="ff0000"/>
                </a:solidFill>
                <a:latin typeface="Tahoma"/>
                <a:ea typeface="Tahoma"/>
              </a:rPr>
              <a:t>ФИНАНСОВЫЕ РЫНКИ И ИНВЕСТИЦИИ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Рисунок 2" descr=""/>
          <p:cNvPicPr/>
          <p:nvPr/>
        </p:nvPicPr>
        <p:blipFill>
          <a:blip r:embed="rId1"/>
          <a:stretch/>
        </p:blipFill>
        <p:spPr>
          <a:xfrm>
            <a:off x="649440" y="198720"/>
            <a:ext cx="945720" cy="125784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5" descr=""/>
          <p:cNvPicPr/>
          <p:nvPr/>
        </p:nvPicPr>
        <p:blipFill>
          <a:blip r:embed="rId2"/>
          <a:stretch/>
        </p:blipFill>
        <p:spPr>
          <a:xfrm>
            <a:off x="649440" y="3338280"/>
            <a:ext cx="2928600" cy="292860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4097880" y="2907360"/>
            <a:ext cx="768384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60aa"/>
                </a:solidFill>
                <a:latin typeface="Calibri"/>
              </a:rPr>
              <a:t>Юзвович Лариса Ивановна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Руководитель образовательной программы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Доктор экономических наук, профессор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Заведующий кафедрой финансов, денежного обращения и кредита, Почетный работник высшего профессионального образования РФ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48" name="Рисунок 11" descr=""/>
          <p:cNvPicPr/>
          <p:nvPr/>
        </p:nvPicPr>
        <p:blipFill>
          <a:blip r:embed="rId3"/>
          <a:stretch/>
        </p:blipFill>
        <p:spPr>
          <a:xfrm>
            <a:off x="4165920" y="4512960"/>
            <a:ext cx="474480" cy="474480"/>
          </a:xfrm>
          <a:prstGeom prst="rect">
            <a:avLst/>
          </a:prstGeom>
          <a:ln>
            <a:noFill/>
          </a:ln>
        </p:spPr>
      </p:pic>
      <p:sp>
        <p:nvSpPr>
          <p:cNvPr id="149" name="CustomShape 3"/>
          <p:cNvSpPr/>
          <p:nvPr/>
        </p:nvSpPr>
        <p:spPr>
          <a:xfrm>
            <a:off x="4762800" y="4486680"/>
            <a:ext cx="2558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404040"/>
                </a:solidFill>
                <a:latin typeface="Calibri"/>
              </a:rPr>
              <a:t>+7 (343) 283 10 47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0" name="Рисунок 13" descr=""/>
          <p:cNvPicPr/>
          <p:nvPr/>
        </p:nvPicPr>
        <p:blipFill>
          <a:blip r:embed="rId4"/>
          <a:stretch/>
        </p:blipFill>
        <p:spPr>
          <a:xfrm>
            <a:off x="4157280" y="5108760"/>
            <a:ext cx="473760" cy="474480"/>
          </a:xfrm>
          <a:prstGeom prst="rect">
            <a:avLst/>
          </a:prstGeom>
          <a:ln>
            <a:noFill/>
          </a:ln>
        </p:spPr>
      </p:pic>
      <p:sp>
        <p:nvSpPr>
          <p:cNvPr id="151" name="CustomShape 4"/>
          <p:cNvSpPr/>
          <p:nvPr/>
        </p:nvSpPr>
        <p:spPr>
          <a:xfrm>
            <a:off x="4811040" y="5095800"/>
            <a:ext cx="2659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563c1"/>
                </a:solidFill>
                <a:uFillTx/>
                <a:latin typeface="Calibri"/>
                <a:hlinkClick r:id="rId5"/>
              </a:rPr>
              <a:t>Yuzvovich@usue.ru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2" name="Рисунок 15" descr=""/>
          <p:cNvPicPr/>
          <p:nvPr/>
        </p:nvPicPr>
        <p:blipFill>
          <a:blip r:embed="rId6"/>
          <a:stretch/>
        </p:blipFill>
        <p:spPr>
          <a:xfrm>
            <a:off x="4156200" y="5788440"/>
            <a:ext cx="478440" cy="478440"/>
          </a:xfrm>
          <a:prstGeom prst="rect">
            <a:avLst/>
          </a:prstGeom>
          <a:ln>
            <a:noFill/>
          </a:ln>
        </p:spPr>
      </p:pic>
      <p:sp>
        <p:nvSpPr>
          <p:cNvPr id="153" name="CustomShape 5"/>
          <p:cNvSpPr/>
          <p:nvPr/>
        </p:nvSpPr>
        <p:spPr>
          <a:xfrm>
            <a:off x="4784400" y="5704920"/>
            <a:ext cx="631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г. Екатеринбург, ФГБОУ ВО «УрГЭУ», ул. 8-е марта 62, ауд. 557,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Кафедра 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финансов, денежного обращения и кредита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4" name="CustomShape 6"/>
          <p:cNvSpPr/>
          <p:nvPr/>
        </p:nvSpPr>
        <p:spPr>
          <a:xfrm>
            <a:off x="869040" y="1376640"/>
            <a:ext cx="1002348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55" name="Table 7"/>
          <p:cNvGraphicFramePr/>
          <p:nvPr/>
        </p:nvGraphicFramePr>
        <p:xfrm>
          <a:off x="990720" y="1671840"/>
          <a:ext cx="10849680" cy="1179000"/>
        </p:xfrm>
        <a:graphic>
          <a:graphicData uri="http://schemas.openxmlformats.org/drawingml/2006/table">
            <a:tbl>
              <a:tblPr/>
              <a:tblGrid>
                <a:gridCol w="10850040"/>
              </a:tblGrid>
              <a:tr h="1179000"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1" lang="ru-RU" sz="3200" spc="-1" strike="noStrike">
                          <a:solidFill>
                            <a:srgbClr val="0060aa"/>
                          </a:solidFill>
                          <a:latin typeface="Calibri"/>
                        </a:rPr>
                        <a:t>38.04.08 Финансы и кредит </a:t>
                      </a:r>
                      <a:endParaRPr b="0" lang="ru-RU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1" lang="ru-RU" sz="3200" spc="-1" strike="noStrike">
                          <a:solidFill>
                            <a:srgbClr val="0060aa"/>
                          </a:solidFill>
                          <a:latin typeface="Calibri"/>
                        </a:rPr>
                        <a:t>магистерская программа Финансовые рынки и инвестиции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pic>
        <p:nvPicPr>
          <p:cNvPr id="156" name="Рисунок 18" descr=""/>
          <p:cNvPicPr/>
          <p:nvPr/>
        </p:nvPicPr>
        <p:blipFill>
          <a:blip r:embed="rId7"/>
          <a:stretch/>
        </p:blipFill>
        <p:spPr>
          <a:xfrm>
            <a:off x="9217440" y="2512080"/>
            <a:ext cx="1136160" cy="141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18235</TotalTime>
  <Application>LibreOffice/6.0.5.2$Linux_X86_64 LibreOffice_project/00m0$Build-2</Application>
  <Words>749</Words>
  <Paragraphs>124</Paragraphs>
  <Company>УрГЭУ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2020-04-08T05:59:59Z</dcterms:created>
  <dc:creator>Надеина Елена Анатольевна</dc:creator>
  <dc:description/>
  <dc:language>ru-RU</dc:language>
  <cp:lastModifiedBy>Юзвович Лариса Ивановна</cp:lastModifiedBy>
  <dcterms:modified xsi:type="dcterms:W3CDTF">2021-03-04T13:26:19Z</dcterms:modified>
  <cp:revision>503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УрГЭУ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</Properties>
</file>