
<file path=[Content_Types].xml><?xml version="1.0" encoding="utf-8"?>
<Types xmlns="http://schemas.openxmlformats.org/package/2006/content-types">
  <Default Extension="bin" ContentType="application/vnd.ms-office.activeX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86" r:id="rId2"/>
  </p:sldMasterIdLst>
  <p:notesMasterIdLst>
    <p:notesMasterId r:id="rId22"/>
  </p:notesMasterIdLst>
  <p:sldIdLst>
    <p:sldId id="277" r:id="rId3"/>
    <p:sldId id="294" r:id="rId4"/>
    <p:sldId id="295" r:id="rId5"/>
    <p:sldId id="274" r:id="rId6"/>
    <p:sldId id="278" r:id="rId7"/>
    <p:sldId id="296" r:id="rId8"/>
    <p:sldId id="297" r:id="rId9"/>
    <p:sldId id="298" r:id="rId10"/>
    <p:sldId id="299" r:id="rId11"/>
    <p:sldId id="303" r:id="rId12"/>
    <p:sldId id="300" r:id="rId13"/>
    <p:sldId id="301" r:id="rId14"/>
    <p:sldId id="302" r:id="rId15"/>
    <p:sldId id="304" r:id="rId16"/>
    <p:sldId id="305" r:id="rId17"/>
    <p:sldId id="310" r:id="rId18"/>
    <p:sldId id="308" r:id="rId19"/>
    <p:sldId id="306" r:id="rId20"/>
    <p:sldId id="273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204D3EE-BE52-479B-A33E-AC3DFF90FCB4}">
          <p14:sldIdLst>
            <p14:sldId id="277"/>
            <p14:sldId id="294"/>
            <p14:sldId id="295"/>
            <p14:sldId id="274"/>
            <p14:sldId id="278"/>
            <p14:sldId id="296"/>
            <p14:sldId id="297"/>
            <p14:sldId id="298"/>
            <p14:sldId id="299"/>
            <p14:sldId id="303"/>
            <p14:sldId id="300"/>
            <p14:sldId id="301"/>
            <p14:sldId id="302"/>
            <p14:sldId id="304"/>
            <p14:sldId id="305"/>
            <p14:sldId id="310"/>
            <p14:sldId id="308"/>
            <p14:sldId id="306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48FF3-4AA6-431D-B1CC-6452CD1E275F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95635-C60B-40BE-BB9B-AA136A671D47}">
      <dgm:prSet phldrT="[Текст]" phldr="1"/>
      <dgm:spPr>
        <a:solidFill>
          <a:schemeClr val="accent3">
            <a:lumMod val="75000"/>
          </a:schemeClr>
        </a:solidFill>
        <a:ln>
          <a:solidFill>
            <a:schemeClr val="accent3"/>
          </a:solidFill>
        </a:ln>
      </dgm:spPr>
      <dgm:t>
        <a:bodyPr/>
        <a:lstStyle/>
        <a:p>
          <a:endParaRPr lang="ru-RU"/>
        </a:p>
      </dgm:t>
    </dgm:pt>
    <dgm:pt modelId="{6D6699C3-1BCF-49D5-86C4-0ADF6307974B}" type="parTrans" cxnId="{4BDB35F0-C71F-4902-8995-489358C5763F}">
      <dgm:prSet/>
      <dgm:spPr/>
      <dgm:t>
        <a:bodyPr/>
        <a:lstStyle/>
        <a:p>
          <a:endParaRPr lang="ru-RU"/>
        </a:p>
      </dgm:t>
    </dgm:pt>
    <dgm:pt modelId="{F49DC295-5A60-4B52-8740-9A850E9326CD}" type="sibTrans" cxnId="{4BDB35F0-C71F-4902-8995-489358C5763F}">
      <dgm:prSet/>
      <dgm:spPr/>
      <dgm:t>
        <a:bodyPr/>
        <a:lstStyle/>
        <a:p>
          <a:endParaRPr lang="ru-RU"/>
        </a:p>
      </dgm:t>
    </dgm:pt>
    <dgm:pt modelId="{46241506-6309-4D67-A269-33B4145FD54B}">
      <dgm:prSet phldrT="[Текст]" phldr="1"/>
      <dgm:spPr>
        <a:solidFill>
          <a:schemeClr val="accent3">
            <a:lumMod val="75000"/>
          </a:schemeClr>
        </a:solidFill>
        <a:ln>
          <a:solidFill>
            <a:schemeClr val="accent3"/>
          </a:solidFill>
        </a:ln>
      </dgm:spPr>
      <dgm:t>
        <a:bodyPr/>
        <a:lstStyle/>
        <a:p>
          <a:endParaRPr lang="ru-RU" dirty="0"/>
        </a:p>
      </dgm:t>
    </dgm:pt>
    <dgm:pt modelId="{ECD5AA34-D4CC-4A69-BAE1-407D47002EE2}" type="parTrans" cxnId="{2505158F-1E30-4D08-941A-D69F5C67ADAD}">
      <dgm:prSet/>
      <dgm:spPr/>
      <dgm:t>
        <a:bodyPr/>
        <a:lstStyle/>
        <a:p>
          <a:endParaRPr lang="ru-RU"/>
        </a:p>
      </dgm:t>
    </dgm:pt>
    <dgm:pt modelId="{7942063A-8FE4-49FE-9675-AF9888C45A5F}" type="sibTrans" cxnId="{2505158F-1E30-4D08-941A-D69F5C67ADAD}">
      <dgm:prSet/>
      <dgm:spPr/>
      <dgm:t>
        <a:bodyPr/>
        <a:lstStyle/>
        <a:p>
          <a:endParaRPr lang="ru-RU"/>
        </a:p>
      </dgm:t>
    </dgm:pt>
    <dgm:pt modelId="{6293D41D-1825-43C6-869B-E2A09B780A30}">
      <dgm:prSet phldrT="[Текст]" phldr="1"/>
      <dgm:spPr>
        <a:solidFill>
          <a:schemeClr val="accent3">
            <a:lumMod val="75000"/>
          </a:schemeClr>
        </a:solidFill>
        <a:ln>
          <a:solidFill>
            <a:schemeClr val="accent3"/>
          </a:solidFill>
        </a:ln>
      </dgm:spPr>
      <dgm:t>
        <a:bodyPr/>
        <a:lstStyle/>
        <a:p>
          <a:endParaRPr lang="ru-RU" dirty="0"/>
        </a:p>
      </dgm:t>
    </dgm:pt>
    <dgm:pt modelId="{BDCEEC93-E432-4F91-8507-177377055B4C}" type="parTrans" cxnId="{86F0D409-23DA-4BE9-B573-F073B1F1E949}">
      <dgm:prSet/>
      <dgm:spPr/>
      <dgm:t>
        <a:bodyPr/>
        <a:lstStyle/>
        <a:p>
          <a:endParaRPr lang="ru-RU"/>
        </a:p>
      </dgm:t>
    </dgm:pt>
    <dgm:pt modelId="{59ACA6EF-DFC1-4B2A-AEF3-F66AF887A33B}" type="sibTrans" cxnId="{86F0D409-23DA-4BE9-B573-F073B1F1E949}">
      <dgm:prSet/>
      <dgm:spPr/>
      <dgm:t>
        <a:bodyPr/>
        <a:lstStyle/>
        <a:p>
          <a:endParaRPr lang="ru-RU"/>
        </a:p>
      </dgm:t>
    </dgm:pt>
    <dgm:pt modelId="{56E080CD-5D45-47C5-A97E-09A0E5E61ADD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ru-RU" sz="2000" b="1" i="1">
              <a:ln w="10541" cmpd="sng">
                <a:prstDash val="solid"/>
              </a:ln>
            </a:rPr>
            <a:t>Обеспечение законного, эффективного и целевого использования бюджетных средств</a:t>
          </a:r>
          <a:endParaRPr lang="ru-RU" sz="2000" dirty="0"/>
        </a:p>
      </dgm:t>
    </dgm:pt>
    <dgm:pt modelId="{A1A17F3E-44A2-4852-BE82-F86D834B70C4}" type="parTrans" cxnId="{6BE558A4-9C05-4D09-BA71-BB4227CEB20B}">
      <dgm:prSet/>
      <dgm:spPr/>
      <dgm:t>
        <a:bodyPr/>
        <a:lstStyle/>
        <a:p>
          <a:endParaRPr lang="ru-RU"/>
        </a:p>
      </dgm:t>
    </dgm:pt>
    <dgm:pt modelId="{BA332718-47C3-408A-B02F-8A0162036F86}" type="sibTrans" cxnId="{6BE558A4-9C05-4D09-BA71-BB4227CEB20B}">
      <dgm:prSet/>
      <dgm:spPr/>
      <dgm:t>
        <a:bodyPr/>
        <a:lstStyle/>
        <a:p>
          <a:endParaRPr lang="ru-RU"/>
        </a:p>
      </dgm:t>
    </dgm:pt>
    <dgm:pt modelId="{9D287F8E-FA86-4111-8D78-B4778BED6D66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ru-RU" sz="2000" b="1" i="1">
              <a:ln w="10541" cmpd="sng">
                <a:prstDash val="solid"/>
              </a:ln>
            </a:rPr>
            <a:t>Исполнение требований бюджетного законодательства</a:t>
          </a:r>
          <a:endParaRPr lang="ru-RU" sz="2000" dirty="0"/>
        </a:p>
      </dgm:t>
    </dgm:pt>
    <dgm:pt modelId="{883B57C5-3DBB-4537-95F1-F7CB96C275FF}" type="parTrans" cxnId="{3A0B7D93-339C-4875-BB8C-C23D39C56D1F}">
      <dgm:prSet/>
      <dgm:spPr/>
      <dgm:t>
        <a:bodyPr/>
        <a:lstStyle/>
        <a:p>
          <a:endParaRPr lang="ru-RU"/>
        </a:p>
      </dgm:t>
    </dgm:pt>
    <dgm:pt modelId="{B5DB16A6-7B55-4DE1-BDA9-CB15FD750522}" type="sibTrans" cxnId="{3A0B7D93-339C-4875-BB8C-C23D39C56D1F}">
      <dgm:prSet/>
      <dgm:spPr/>
      <dgm:t>
        <a:bodyPr/>
        <a:lstStyle/>
        <a:p>
          <a:endParaRPr lang="ru-RU"/>
        </a:p>
      </dgm:t>
    </dgm:pt>
    <dgm:pt modelId="{2E4AED33-99DE-4594-BC51-3DABFB43DEC4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ru-RU" sz="2000" b="1" i="1">
              <a:ln w="10541" cmpd="sng">
                <a:prstDash val="solid"/>
              </a:ln>
            </a:rPr>
            <a:t>Разработка рекомендаций по эффективному управлению финансовыми ресурсами</a:t>
          </a:r>
          <a:endParaRPr lang="ru-RU" sz="2000" dirty="0"/>
        </a:p>
      </dgm:t>
    </dgm:pt>
    <dgm:pt modelId="{2477FFDB-46E9-4E7A-A978-962661C21F90}" type="parTrans" cxnId="{40BA83E7-E3B6-40D5-98EB-64BDDDEAFF7A}">
      <dgm:prSet/>
      <dgm:spPr/>
      <dgm:t>
        <a:bodyPr/>
        <a:lstStyle/>
        <a:p>
          <a:endParaRPr lang="ru-RU"/>
        </a:p>
      </dgm:t>
    </dgm:pt>
    <dgm:pt modelId="{7C016E06-09D6-4880-84A4-A12C867A4D27}" type="sibTrans" cxnId="{40BA83E7-E3B6-40D5-98EB-64BDDDEAFF7A}">
      <dgm:prSet/>
      <dgm:spPr/>
      <dgm:t>
        <a:bodyPr/>
        <a:lstStyle/>
        <a:p>
          <a:endParaRPr lang="ru-RU"/>
        </a:p>
      </dgm:t>
    </dgm:pt>
    <dgm:pt modelId="{F2E55584-F49D-4A01-967D-EE8A77B52C72}" type="pres">
      <dgm:prSet presAssocID="{8E748FF3-4AA6-431D-B1CC-6452CD1E275F}" presName="linearFlow" presStyleCnt="0">
        <dgm:presLayoutVars>
          <dgm:dir/>
          <dgm:animLvl val="lvl"/>
          <dgm:resizeHandles val="exact"/>
        </dgm:presLayoutVars>
      </dgm:prSet>
      <dgm:spPr/>
    </dgm:pt>
    <dgm:pt modelId="{D54C56CF-9989-4E8A-8F85-398055F4815C}" type="pres">
      <dgm:prSet presAssocID="{F0195635-C60B-40BE-BB9B-AA136A671D47}" presName="composite" presStyleCnt="0"/>
      <dgm:spPr/>
    </dgm:pt>
    <dgm:pt modelId="{BBA533CC-E764-4567-A91F-228B40CFDF7B}" type="pres">
      <dgm:prSet presAssocID="{F0195635-C60B-40BE-BB9B-AA136A671D4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D1814BD-829D-4AE3-A899-1BC0E407AB6B}" type="pres">
      <dgm:prSet presAssocID="{F0195635-C60B-40BE-BB9B-AA136A671D47}" presName="descendantText" presStyleLbl="alignAcc1" presStyleIdx="0" presStyleCnt="3">
        <dgm:presLayoutVars>
          <dgm:bulletEnabled val="1"/>
        </dgm:presLayoutVars>
      </dgm:prSet>
      <dgm:spPr/>
    </dgm:pt>
    <dgm:pt modelId="{306D77D3-C9D5-43BE-B66E-7F5220C07049}" type="pres">
      <dgm:prSet presAssocID="{F49DC295-5A60-4B52-8740-9A850E9326CD}" presName="sp" presStyleCnt="0"/>
      <dgm:spPr/>
    </dgm:pt>
    <dgm:pt modelId="{60A10B7B-D3E2-47C2-BC53-168205180EEF}" type="pres">
      <dgm:prSet presAssocID="{46241506-6309-4D67-A269-33B4145FD54B}" presName="composite" presStyleCnt="0"/>
      <dgm:spPr/>
    </dgm:pt>
    <dgm:pt modelId="{15B3B6C6-8D1F-4775-B42B-F48D427ABD78}" type="pres">
      <dgm:prSet presAssocID="{46241506-6309-4D67-A269-33B4145FD54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C061C3A-9181-495D-A858-F854C257A425}" type="pres">
      <dgm:prSet presAssocID="{46241506-6309-4D67-A269-33B4145FD54B}" presName="descendantText" presStyleLbl="alignAcc1" presStyleIdx="1" presStyleCnt="3">
        <dgm:presLayoutVars>
          <dgm:bulletEnabled val="1"/>
        </dgm:presLayoutVars>
      </dgm:prSet>
      <dgm:spPr/>
    </dgm:pt>
    <dgm:pt modelId="{A6BA2D13-DFC8-4C20-BB28-3D9A5E26F69F}" type="pres">
      <dgm:prSet presAssocID="{7942063A-8FE4-49FE-9675-AF9888C45A5F}" presName="sp" presStyleCnt="0"/>
      <dgm:spPr/>
    </dgm:pt>
    <dgm:pt modelId="{4094D9F8-D08D-471F-A9C5-F964777C3AC3}" type="pres">
      <dgm:prSet presAssocID="{6293D41D-1825-43C6-869B-E2A09B780A30}" presName="composite" presStyleCnt="0"/>
      <dgm:spPr/>
    </dgm:pt>
    <dgm:pt modelId="{2A1ABD7E-1763-4CDE-B788-15230BF5B303}" type="pres">
      <dgm:prSet presAssocID="{6293D41D-1825-43C6-869B-E2A09B780A3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D23710C1-806F-4A41-9FC3-54FFE45E3A00}" type="pres">
      <dgm:prSet presAssocID="{6293D41D-1825-43C6-869B-E2A09B780A30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6F0D409-23DA-4BE9-B573-F073B1F1E949}" srcId="{8E748FF3-4AA6-431D-B1CC-6452CD1E275F}" destId="{6293D41D-1825-43C6-869B-E2A09B780A30}" srcOrd="2" destOrd="0" parTransId="{BDCEEC93-E432-4F91-8507-177377055B4C}" sibTransId="{59ACA6EF-DFC1-4B2A-AEF3-F66AF887A33B}"/>
    <dgm:cxn modelId="{898ECC42-1316-43FA-BADC-6C4D72E32AEB}" type="presOf" srcId="{9D287F8E-FA86-4111-8D78-B4778BED6D66}" destId="{0C061C3A-9181-495D-A858-F854C257A425}" srcOrd="0" destOrd="0" presId="urn:microsoft.com/office/officeart/2005/8/layout/chevron2"/>
    <dgm:cxn modelId="{C212F962-4416-44BF-A762-0C9C95E66456}" type="presOf" srcId="{F0195635-C60B-40BE-BB9B-AA136A671D47}" destId="{BBA533CC-E764-4567-A91F-228B40CFDF7B}" srcOrd="0" destOrd="0" presId="urn:microsoft.com/office/officeart/2005/8/layout/chevron2"/>
    <dgm:cxn modelId="{8ED9297D-AD81-45E1-9AF7-DFC94D9D074B}" type="presOf" srcId="{46241506-6309-4D67-A269-33B4145FD54B}" destId="{15B3B6C6-8D1F-4775-B42B-F48D427ABD78}" srcOrd="0" destOrd="0" presId="urn:microsoft.com/office/officeart/2005/8/layout/chevron2"/>
    <dgm:cxn modelId="{08863B87-2CD6-4881-90E8-300174764F7F}" type="presOf" srcId="{6293D41D-1825-43C6-869B-E2A09B780A30}" destId="{2A1ABD7E-1763-4CDE-B788-15230BF5B303}" srcOrd="0" destOrd="0" presId="urn:microsoft.com/office/officeart/2005/8/layout/chevron2"/>
    <dgm:cxn modelId="{2505158F-1E30-4D08-941A-D69F5C67ADAD}" srcId="{8E748FF3-4AA6-431D-B1CC-6452CD1E275F}" destId="{46241506-6309-4D67-A269-33B4145FD54B}" srcOrd="1" destOrd="0" parTransId="{ECD5AA34-D4CC-4A69-BAE1-407D47002EE2}" sibTransId="{7942063A-8FE4-49FE-9675-AF9888C45A5F}"/>
    <dgm:cxn modelId="{3A0B7D93-339C-4875-BB8C-C23D39C56D1F}" srcId="{46241506-6309-4D67-A269-33B4145FD54B}" destId="{9D287F8E-FA86-4111-8D78-B4778BED6D66}" srcOrd="0" destOrd="0" parTransId="{883B57C5-3DBB-4537-95F1-F7CB96C275FF}" sibTransId="{B5DB16A6-7B55-4DE1-BDA9-CB15FD750522}"/>
    <dgm:cxn modelId="{6BE558A4-9C05-4D09-BA71-BB4227CEB20B}" srcId="{F0195635-C60B-40BE-BB9B-AA136A671D47}" destId="{56E080CD-5D45-47C5-A97E-09A0E5E61ADD}" srcOrd="0" destOrd="0" parTransId="{A1A17F3E-44A2-4852-BE82-F86D834B70C4}" sibTransId="{BA332718-47C3-408A-B02F-8A0162036F86}"/>
    <dgm:cxn modelId="{0D4C9FBE-F7CD-43D6-BB7D-5708AA3504C1}" type="presOf" srcId="{8E748FF3-4AA6-431D-B1CC-6452CD1E275F}" destId="{F2E55584-F49D-4A01-967D-EE8A77B52C72}" srcOrd="0" destOrd="0" presId="urn:microsoft.com/office/officeart/2005/8/layout/chevron2"/>
    <dgm:cxn modelId="{8D0DD3D6-7D4C-4CC6-B9C1-7DB6539D2E79}" type="presOf" srcId="{56E080CD-5D45-47C5-A97E-09A0E5E61ADD}" destId="{DD1814BD-829D-4AE3-A899-1BC0E407AB6B}" srcOrd="0" destOrd="0" presId="urn:microsoft.com/office/officeart/2005/8/layout/chevron2"/>
    <dgm:cxn modelId="{0636DCDB-2F39-469D-AFA3-EF1A0FE5A487}" type="presOf" srcId="{2E4AED33-99DE-4594-BC51-3DABFB43DEC4}" destId="{D23710C1-806F-4A41-9FC3-54FFE45E3A00}" srcOrd="0" destOrd="0" presId="urn:microsoft.com/office/officeart/2005/8/layout/chevron2"/>
    <dgm:cxn modelId="{40BA83E7-E3B6-40D5-98EB-64BDDDEAFF7A}" srcId="{6293D41D-1825-43C6-869B-E2A09B780A30}" destId="{2E4AED33-99DE-4594-BC51-3DABFB43DEC4}" srcOrd="0" destOrd="0" parTransId="{2477FFDB-46E9-4E7A-A978-962661C21F90}" sibTransId="{7C016E06-09D6-4880-84A4-A12C867A4D27}"/>
    <dgm:cxn modelId="{4BDB35F0-C71F-4902-8995-489358C5763F}" srcId="{8E748FF3-4AA6-431D-B1CC-6452CD1E275F}" destId="{F0195635-C60B-40BE-BB9B-AA136A671D47}" srcOrd="0" destOrd="0" parTransId="{6D6699C3-1BCF-49D5-86C4-0ADF6307974B}" sibTransId="{F49DC295-5A60-4B52-8740-9A850E9326CD}"/>
    <dgm:cxn modelId="{FCC5DB89-6732-465A-BF59-01863019D15F}" type="presParOf" srcId="{F2E55584-F49D-4A01-967D-EE8A77B52C72}" destId="{D54C56CF-9989-4E8A-8F85-398055F4815C}" srcOrd="0" destOrd="0" presId="urn:microsoft.com/office/officeart/2005/8/layout/chevron2"/>
    <dgm:cxn modelId="{1F960C5A-EE62-4F9F-8BD6-62B85ED7C082}" type="presParOf" srcId="{D54C56CF-9989-4E8A-8F85-398055F4815C}" destId="{BBA533CC-E764-4567-A91F-228B40CFDF7B}" srcOrd="0" destOrd="0" presId="urn:microsoft.com/office/officeart/2005/8/layout/chevron2"/>
    <dgm:cxn modelId="{B2A69F26-05E2-4B60-81D9-74EEEFBAF59D}" type="presParOf" srcId="{D54C56CF-9989-4E8A-8F85-398055F4815C}" destId="{DD1814BD-829D-4AE3-A899-1BC0E407AB6B}" srcOrd="1" destOrd="0" presId="urn:microsoft.com/office/officeart/2005/8/layout/chevron2"/>
    <dgm:cxn modelId="{5B39ED6B-93CA-4FF1-AD95-D1D0236FB8EA}" type="presParOf" srcId="{F2E55584-F49D-4A01-967D-EE8A77B52C72}" destId="{306D77D3-C9D5-43BE-B66E-7F5220C07049}" srcOrd="1" destOrd="0" presId="urn:microsoft.com/office/officeart/2005/8/layout/chevron2"/>
    <dgm:cxn modelId="{09478C49-9833-49E5-B8AD-7BF39C432B2D}" type="presParOf" srcId="{F2E55584-F49D-4A01-967D-EE8A77B52C72}" destId="{60A10B7B-D3E2-47C2-BC53-168205180EEF}" srcOrd="2" destOrd="0" presId="urn:microsoft.com/office/officeart/2005/8/layout/chevron2"/>
    <dgm:cxn modelId="{810A911B-4F69-44A7-B4BD-07A2FD2D50DF}" type="presParOf" srcId="{60A10B7B-D3E2-47C2-BC53-168205180EEF}" destId="{15B3B6C6-8D1F-4775-B42B-F48D427ABD78}" srcOrd="0" destOrd="0" presId="urn:microsoft.com/office/officeart/2005/8/layout/chevron2"/>
    <dgm:cxn modelId="{917B991C-2426-41A3-BE39-711908FE648E}" type="presParOf" srcId="{60A10B7B-D3E2-47C2-BC53-168205180EEF}" destId="{0C061C3A-9181-495D-A858-F854C257A425}" srcOrd="1" destOrd="0" presId="urn:microsoft.com/office/officeart/2005/8/layout/chevron2"/>
    <dgm:cxn modelId="{7BC39A40-B15A-4CB8-93CC-AA7589C45A36}" type="presParOf" srcId="{F2E55584-F49D-4A01-967D-EE8A77B52C72}" destId="{A6BA2D13-DFC8-4C20-BB28-3D9A5E26F69F}" srcOrd="3" destOrd="0" presId="urn:microsoft.com/office/officeart/2005/8/layout/chevron2"/>
    <dgm:cxn modelId="{B6ABDB0C-8B1E-4E98-B4F5-4C24161B1F1B}" type="presParOf" srcId="{F2E55584-F49D-4A01-967D-EE8A77B52C72}" destId="{4094D9F8-D08D-471F-A9C5-F964777C3AC3}" srcOrd="4" destOrd="0" presId="urn:microsoft.com/office/officeart/2005/8/layout/chevron2"/>
    <dgm:cxn modelId="{AD90F45F-FA39-41C1-9BDA-03297DF251E9}" type="presParOf" srcId="{4094D9F8-D08D-471F-A9C5-F964777C3AC3}" destId="{2A1ABD7E-1763-4CDE-B788-15230BF5B303}" srcOrd="0" destOrd="0" presId="urn:microsoft.com/office/officeart/2005/8/layout/chevron2"/>
    <dgm:cxn modelId="{5D7C1EA8-AD84-4546-AAFE-1137AA0C1460}" type="presParOf" srcId="{4094D9F8-D08D-471F-A9C5-F964777C3AC3}" destId="{D23710C1-806F-4A41-9FC3-54FFE45E3A0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E05BB9-2CA5-4C6D-ADB0-53D93F93CB1A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90C915-572E-4A79-A85D-AF817093098A}">
      <dgm:prSet phldrT="[Текст]" phldr="1"/>
      <dgm:spPr>
        <a:solidFill>
          <a:schemeClr val="accent3">
            <a:lumMod val="75000"/>
          </a:schemeClr>
        </a:solidFill>
        <a:ln>
          <a:solidFill>
            <a:schemeClr val="accent3"/>
          </a:solidFill>
        </a:ln>
      </dgm:spPr>
      <dgm:t>
        <a:bodyPr/>
        <a:lstStyle/>
        <a:p>
          <a:endParaRPr lang="ru-RU"/>
        </a:p>
      </dgm:t>
    </dgm:pt>
    <dgm:pt modelId="{5BD179B4-F7FC-44EB-8D05-588AAE91D6A9}" type="parTrans" cxnId="{39167209-DE63-4C23-80E5-13DCE54B96A9}">
      <dgm:prSet/>
      <dgm:spPr/>
      <dgm:t>
        <a:bodyPr/>
        <a:lstStyle/>
        <a:p>
          <a:endParaRPr lang="ru-RU"/>
        </a:p>
      </dgm:t>
    </dgm:pt>
    <dgm:pt modelId="{DC173B2B-5BD8-46E1-A444-ACDBDC974DAC}" type="sibTrans" cxnId="{39167209-DE63-4C23-80E5-13DCE54B96A9}">
      <dgm:prSet/>
      <dgm:spPr/>
      <dgm:t>
        <a:bodyPr/>
        <a:lstStyle/>
        <a:p>
          <a:endParaRPr lang="ru-RU"/>
        </a:p>
      </dgm:t>
    </dgm:pt>
    <dgm:pt modelId="{444DAE87-41AE-433D-B70C-979E335FD49C}">
      <dgm:prSet phldrT="[Текст]" phldr="1"/>
      <dgm:spPr>
        <a:solidFill>
          <a:schemeClr val="accent3">
            <a:lumMod val="75000"/>
          </a:schemeClr>
        </a:solidFill>
        <a:ln>
          <a:solidFill>
            <a:schemeClr val="accent3"/>
          </a:solidFill>
        </a:ln>
      </dgm:spPr>
      <dgm:t>
        <a:bodyPr/>
        <a:lstStyle/>
        <a:p>
          <a:endParaRPr lang="ru-RU" dirty="0"/>
        </a:p>
      </dgm:t>
    </dgm:pt>
    <dgm:pt modelId="{87634EF2-3730-4D17-BDDD-E1BAE6B20F2D}" type="parTrans" cxnId="{720DBAD9-BA67-4E99-BD1E-81D466B020B3}">
      <dgm:prSet/>
      <dgm:spPr/>
      <dgm:t>
        <a:bodyPr/>
        <a:lstStyle/>
        <a:p>
          <a:endParaRPr lang="ru-RU"/>
        </a:p>
      </dgm:t>
    </dgm:pt>
    <dgm:pt modelId="{616C7A35-75EC-47B9-8F2A-327E870D07AF}" type="sibTrans" cxnId="{720DBAD9-BA67-4E99-BD1E-81D466B020B3}">
      <dgm:prSet/>
      <dgm:spPr/>
      <dgm:t>
        <a:bodyPr/>
        <a:lstStyle/>
        <a:p>
          <a:endParaRPr lang="ru-RU"/>
        </a:p>
      </dgm:t>
    </dgm:pt>
    <dgm:pt modelId="{ED73028B-B548-4B8C-8241-1E9B9A308642}">
      <dgm:prSet phldrT="[Текст]" phldr="1"/>
      <dgm:spPr>
        <a:solidFill>
          <a:schemeClr val="accent3">
            <a:lumMod val="75000"/>
          </a:schemeClr>
        </a:solidFill>
        <a:ln>
          <a:solidFill>
            <a:schemeClr val="accent3"/>
          </a:solidFill>
        </a:ln>
      </dgm:spPr>
      <dgm:t>
        <a:bodyPr/>
        <a:lstStyle/>
        <a:p>
          <a:endParaRPr lang="ru-RU" dirty="0"/>
        </a:p>
      </dgm:t>
    </dgm:pt>
    <dgm:pt modelId="{0B68822A-14D4-4AB0-8FCB-FF7FD49F46B3}" type="parTrans" cxnId="{3D3966B8-1AAB-4868-84DE-5601F870C1EA}">
      <dgm:prSet/>
      <dgm:spPr/>
      <dgm:t>
        <a:bodyPr/>
        <a:lstStyle/>
        <a:p>
          <a:endParaRPr lang="ru-RU"/>
        </a:p>
      </dgm:t>
    </dgm:pt>
    <dgm:pt modelId="{DB0A9D4E-8322-4D3A-9E7D-50697ACECE37}" type="sibTrans" cxnId="{3D3966B8-1AAB-4868-84DE-5601F870C1EA}">
      <dgm:prSet/>
      <dgm:spPr/>
      <dgm:t>
        <a:bodyPr/>
        <a:lstStyle/>
        <a:p>
          <a:endParaRPr lang="ru-RU"/>
        </a:p>
      </dgm:t>
    </dgm:pt>
    <dgm:pt modelId="{48657AB2-CD2F-4821-918A-DD2F2B2FD8A7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ru-RU" sz="2000" b="1" i="1" dirty="0">
              <a:ln w="10541" cmpd="sng">
                <a:prstDash val="solid"/>
              </a:ln>
            </a:rPr>
            <a:t>Финансовые ресурсы (бюджетные средства)</a:t>
          </a:r>
          <a:endParaRPr lang="ru-RU" sz="2000" dirty="0"/>
        </a:p>
      </dgm:t>
    </dgm:pt>
    <dgm:pt modelId="{8F32B14C-286C-465C-B6F0-1F0C016A9299}" type="parTrans" cxnId="{D264FF5B-276B-4F00-ADE3-306DD2046F9E}">
      <dgm:prSet/>
      <dgm:spPr/>
      <dgm:t>
        <a:bodyPr/>
        <a:lstStyle/>
        <a:p>
          <a:endParaRPr lang="ru-RU"/>
        </a:p>
      </dgm:t>
    </dgm:pt>
    <dgm:pt modelId="{06CEA192-8CCE-41F8-9815-ACA128B2E430}" type="sibTrans" cxnId="{D264FF5B-276B-4F00-ADE3-306DD2046F9E}">
      <dgm:prSet/>
      <dgm:spPr/>
      <dgm:t>
        <a:bodyPr/>
        <a:lstStyle/>
        <a:p>
          <a:endParaRPr lang="ru-RU"/>
        </a:p>
      </dgm:t>
    </dgm:pt>
    <dgm:pt modelId="{4E9D3545-AB12-4229-B6FD-46450AFDA9E4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ru-RU" sz="2000" b="1" i="1">
              <a:ln w="10541" cmpd="sng">
                <a:prstDash val="solid"/>
              </a:ln>
            </a:rPr>
            <a:t>Финансовые процессы</a:t>
          </a:r>
          <a:endParaRPr lang="ru-RU" sz="2000" dirty="0"/>
        </a:p>
      </dgm:t>
    </dgm:pt>
    <dgm:pt modelId="{DE285269-C0DF-4181-A144-02C4B2E07394}" type="parTrans" cxnId="{D7EA6ED6-73C2-412E-9B52-90220DC23095}">
      <dgm:prSet/>
      <dgm:spPr/>
      <dgm:t>
        <a:bodyPr/>
        <a:lstStyle/>
        <a:p>
          <a:endParaRPr lang="ru-RU"/>
        </a:p>
      </dgm:t>
    </dgm:pt>
    <dgm:pt modelId="{CFDFAAFB-6091-4BB0-82B9-01149B933261}" type="sibTrans" cxnId="{D7EA6ED6-73C2-412E-9B52-90220DC23095}">
      <dgm:prSet/>
      <dgm:spPr/>
      <dgm:t>
        <a:bodyPr/>
        <a:lstStyle/>
        <a:p>
          <a:endParaRPr lang="ru-RU"/>
        </a:p>
      </dgm:t>
    </dgm:pt>
    <dgm:pt modelId="{3C3D774B-EF5B-49CE-A73A-DFA04A13F132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ru-RU" sz="2000" b="1" i="1">
              <a:ln w="10541" cmpd="sng">
                <a:prstDash val="solid"/>
              </a:ln>
            </a:rPr>
            <a:t>Финансовые результаты, характеризующие деятельность объекта контроля</a:t>
          </a:r>
          <a:endParaRPr lang="ru-RU" sz="2000" dirty="0"/>
        </a:p>
      </dgm:t>
    </dgm:pt>
    <dgm:pt modelId="{9082ED30-C09D-46F8-9BE0-F2BB93949BDB}" type="parTrans" cxnId="{86B01265-D2E2-4C2D-AE27-2DC46A0433C2}">
      <dgm:prSet/>
      <dgm:spPr/>
      <dgm:t>
        <a:bodyPr/>
        <a:lstStyle/>
        <a:p>
          <a:endParaRPr lang="ru-RU"/>
        </a:p>
      </dgm:t>
    </dgm:pt>
    <dgm:pt modelId="{99B6C5ED-1ECB-43B8-A754-A8AA8335B74B}" type="sibTrans" cxnId="{86B01265-D2E2-4C2D-AE27-2DC46A0433C2}">
      <dgm:prSet/>
      <dgm:spPr/>
      <dgm:t>
        <a:bodyPr/>
        <a:lstStyle/>
        <a:p>
          <a:endParaRPr lang="ru-RU"/>
        </a:p>
      </dgm:t>
    </dgm:pt>
    <dgm:pt modelId="{188FE1CC-4095-40E2-BD51-919D90C27DC2}" type="pres">
      <dgm:prSet presAssocID="{AEE05BB9-2CA5-4C6D-ADB0-53D93F93CB1A}" presName="linearFlow" presStyleCnt="0">
        <dgm:presLayoutVars>
          <dgm:dir/>
          <dgm:animLvl val="lvl"/>
          <dgm:resizeHandles val="exact"/>
        </dgm:presLayoutVars>
      </dgm:prSet>
      <dgm:spPr/>
    </dgm:pt>
    <dgm:pt modelId="{31C44BEF-7214-4C15-9E9C-B03FBDCDE41A}" type="pres">
      <dgm:prSet presAssocID="{C290C915-572E-4A79-A85D-AF817093098A}" presName="composite" presStyleCnt="0"/>
      <dgm:spPr/>
    </dgm:pt>
    <dgm:pt modelId="{09CB58F8-16EB-4A0F-9AB2-3E77B30ACA76}" type="pres">
      <dgm:prSet presAssocID="{C290C915-572E-4A79-A85D-AF817093098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C4E9602-9F98-4D14-9C43-B984B67E7F70}" type="pres">
      <dgm:prSet presAssocID="{C290C915-572E-4A79-A85D-AF817093098A}" presName="descendantText" presStyleLbl="alignAcc1" presStyleIdx="0" presStyleCnt="3">
        <dgm:presLayoutVars>
          <dgm:bulletEnabled val="1"/>
        </dgm:presLayoutVars>
      </dgm:prSet>
      <dgm:spPr/>
    </dgm:pt>
    <dgm:pt modelId="{C409D097-A249-40A6-AF79-C190115DD0A0}" type="pres">
      <dgm:prSet presAssocID="{DC173B2B-5BD8-46E1-A444-ACDBDC974DAC}" presName="sp" presStyleCnt="0"/>
      <dgm:spPr/>
    </dgm:pt>
    <dgm:pt modelId="{2794495B-3537-40A8-903A-7B96C2A65C2A}" type="pres">
      <dgm:prSet presAssocID="{444DAE87-41AE-433D-B70C-979E335FD49C}" presName="composite" presStyleCnt="0"/>
      <dgm:spPr/>
    </dgm:pt>
    <dgm:pt modelId="{926E8AFA-49FA-419B-9B3D-FE8F65112109}" type="pres">
      <dgm:prSet presAssocID="{444DAE87-41AE-433D-B70C-979E335FD49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C8EEB79-C7E4-4F92-9A75-60C7BB0B8AF7}" type="pres">
      <dgm:prSet presAssocID="{444DAE87-41AE-433D-B70C-979E335FD49C}" presName="descendantText" presStyleLbl="alignAcc1" presStyleIdx="1" presStyleCnt="3">
        <dgm:presLayoutVars>
          <dgm:bulletEnabled val="1"/>
        </dgm:presLayoutVars>
      </dgm:prSet>
      <dgm:spPr/>
    </dgm:pt>
    <dgm:pt modelId="{E82817B7-B9DA-4241-9078-E6580B6EC5EA}" type="pres">
      <dgm:prSet presAssocID="{616C7A35-75EC-47B9-8F2A-327E870D07AF}" presName="sp" presStyleCnt="0"/>
      <dgm:spPr/>
    </dgm:pt>
    <dgm:pt modelId="{DCDBB815-BD92-49B3-84F7-46DC330D6BA1}" type="pres">
      <dgm:prSet presAssocID="{ED73028B-B548-4B8C-8241-1E9B9A308642}" presName="composite" presStyleCnt="0"/>
      <dgm:spPr/>
    </dgm:pt>
    <dgm:pt modelId="{D34AE8D2-0FFC-447D-89AE-05C5FEAB8665}" type="pres">
      <dgm:prSet presAssocID="{ED73028B-B548-4B8C-8241-1E9B9A30864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05C500B-DBF2-44B9-A0C1-4297408C6495}" type="pres">
      <dgm:prSet presAssocID="{ED73028B-B548-4B8C-8241-1E9B9A30864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9167209-DE63-4C23-80E5-13DCE54B96A9}" srcId="{AEE05BB9-2CA5-4C6D-ADB0-53D93F93CB1A}" destId="{C290C915-572E-4A79-A85D-AF817093098A}" srcOrd="0" destOrd="0" parTransId="{5BD179B4-F7FC-44EB-8D05-588AAE91D6A9}" sibTransId="{DC173B2B-5BD8-46E1-A444-ACDBDC974DAC}"/>
    <dgm:cxn modelId="{3C96301B-10BC-4B43-B08D-99D8C616D401}" type="presOf" srcId="{C290C915-572E-4A79-A85D-AF817093098A}" destId="{09CB58F8-16EB-4A0F-9AB2-3E77B30ACA76}" srcOrd="0" destOrd="0" presId="urn:microsoft.com/office/officeart/2005/8/layout/chevron2"/>
    <dgm:cxn modelId="{D264FF5B-276B-4F00-ADE3-306DD2046F9E}" srcId="{C290C915-572E-4A79-A85D-AF817093098A}" destId="{48657AB2-CD2F-4821-918A-DD2F2B2FD8A7}" srcOrd="0" destOrd="0" parTransId="{8F32B14C-286C-465C-B6F0-1F0C016A9299}" sibTransId="{06CEA192-8CCE-41F8-9815-ACA128B2E430}"/>
    <dgm:cxn modelId="{D5786A5D-CCBF-480E-AA9E-6E6C94B99927}" type="presOf" srcId="{AEE05BB9-2CA5-4C6D-ADB0-53D93F93CB1A}" destId="{188FE1CC-4095-40E2-BD51-919D90C27DC2}" srcOrd="0" destOrd="0" presId="urn:microsoft.com/office/officeart/2005/8/layout/chevron2"/>
    <dgm:cxn modelId="{86B01265-D2E2-4C2D-AE27-2DC46A0433C2}" srcId="{ED73028B-B548-4B8C-8241-1E9B9A308642}" destId="{3C3D774B-EF5B-49CE-A73A-DFA04A13F132}" srcOrd="0" destOrd="0" parTransId="{9082ED30-C09D-46F8-9BE0-F2BB93949BDB}" sibTransId="{99B6C5ED-1ECB-43B8-A754-A8AA8335B74B}"/>
    <dgm:cxn modelId="{059DBE52-2752-4859-9DB2-E64DEB6BDAAC}" type="presOf" srcId="{48657AB2-CD2F-4821-918A-DD2F2B2FD8A7}" destId="{BC4E9602-9F98-4D14-9C43-B984B67E7F70}" srcOrd="0" destOrd="0" presId="urn:microsoft.com/office/officeart/2005/8/layout/chevron2"/>
    <dgm:cxn modelId="{1D961E79-EC16-443F-8C61-16A43A943F5A}" type="presOf" srcId="{444DAE87-41AE-433D-B70C-979E335FD49C}" destId="{926E8AFA-49FA-419B-9B3D-FE8F65112109}" srcOrd="0" destOrd="0" presId="urn:microsoft.com/office/officeart/2005/8/layout/chevron2"/>
    <dgm:cxn modelId="{854FEEA2-88CA-4179-8CD1-7CE791EFF479}" type="presOf" srcId="{3C3D774B-EF5B-49CE-A73A-DFA04A13F132}" destId="{605C500B-DBF2-44B9-A0C1-4297408C6495}" srcOrd="0" destOrd="0" presId="urn:microsoft.com/office/officeart/2005/8/layout/chevron2"/>
    <dgm:cxn modelId="{CCEF7DA9-989E-43D2-81E2-8596C49E8217}" type="presOf" srcId="{ED73028B-B548-4B8C-8241-1E9B9A308642}" destId="{D34AE8D2-0FFC-447D-89AE-05C5FEAB8665}" srcOrd="0" destOrd="0" presId="urn:microsoft.com/office/officeart/2005/8/layout/chevron2"/>
    <dgm:cxn modelId="{3D3966B8-1AAB-4868-84DE-5601F870C1EA}" srcId="{AEE05BB9-2CA5-4C6D-ADB0-53D93F93CB1A}" destId="{ED73028B-B548-4B8C-8241-1E9B9A308642}" srcOrd="2" destOrd="0" parTransId="{0B68822A-14D4-4AB0-8FCB-FF7FD49F46B3}" sibTransId="{DB0A9D4E-8322-4D3A-9E7D-50697ACECE37}"/>
    <dgm:cxn modelId="{40B069D0-C73F-4110-867A-E23AC57661AB}" type="presOf" srcId="{4E9D3545-AB12-4229-B6FD-46450AFDA9E4}" destId="{1C8EEB79-C7E4-4F92-9A75-60C7BB0B8AF7}" srcOrd="0" destOrd="0" presId="urn:microsoft.com/office/officeart/2005/8/layout/chevron2"/>
    <dgm:cxn modelId="{D7EA6ED6-73C2-412E-9B52-90220DC23095}" srcId="{444DAE87-41AE-433D-B70C-979E335FD49C}" destId="{4E9D3545-AB12-4229-B6FD-46450AFDA9E4}" srcOrd="0" destOrd="0" parTransId="{DE285269-C0DF-4181-A144-02C4B2E07394}" sibTransId="{CFDFAAFB-6091-4BB0-82B9-01149B933261}"/>
    <dgm:cxn modelId="{720DBAD9-BA67-4E99-BD1E-81D466B020B3}" srcId="{AEE05BB9-2CA5-4C6D-ADB0-53D93F93CB1A}" destId="{444DAE87-41AE-433D-B70C-979E335FD49C}" srcOrd="1" destOrd="0" parTransId="{87634EF2-3730-4D17-BDDD-E1BAE6B20F2D}" sibTransId="{616C7A35-75EC-47B9-8F2A-327E870D07AF}"/>
    <dgm:cxn modelId="{B2FDED7E-510C-477A-A42B-11E6279489BD}" type="presParOf" srcId="{188FE1CC-4095-40E2-BD51-919D90C27DC2}" destId="{31C44BEF-7214-4C15-9E9C-B03FBDCDE41A}" srcOrd="0" destOrd="0" presId="urn:microsoft.com/office/officeart/2005/8/layout/chevron2"/>
    <dgm:cxn modelId="{3E282678-F5CB-4079-8DA6-7D149998CFFE}" type="presParOf" srcId="{31C44BEF-7214-4C15-9E9C-B03FBDCDE41A}" destId="{09CB58F8-16EB-4A0F-9AB2-3E77B30ACA76}" srcOrd="0" destOrd="0" presId="urn:microsoft.com/office/officeart/2005/8/layout/chevron2"/>
    <dgm:cxn modelId="{4FC12147-E857-4789-B60E-8CD49B5D8433}" type="presParOf" srcId="{31C44BEF-7214-4C15-9E9C-B03FBDCDE41A}" destId="{BC4E9602-9F98-4D14-9C43-B984B67E7F70}" srcOrd="1" destOrd="0" presId="urn:microsoft.com/office/officeart/2005/8/layout/chevron2"/>
    <dgm:cxn modelId="{86EEC705-4AEB-4C87-AB97-5359A3925DAC}" type="presParOf" srcId="{188FE1CC-4095-40E2-BD51-919D90C27DC2}" destId="{C409D097-A249-40A6-AF79-C190115DD0A0}" srcOrd="1" destOrd="0" presId="urn:microsoft.com/office/officeart/2005/8/layout/chevron2"/>
    <dgm:cxn modelId="{2ECC2E38-C216-4C0E-9597-98D88D54C226}" type="presParOf" srcId="{188FE1CC-4095-40E2-BD51-919D90C27DC2}" destId="{2794495B-3537-40A8-903A-7B96C2A65C2A}" srcOrd="2" destOrd="0" presId="urn:microsoft.com/office/officeart/2005/8/layout/chevron2"/>
    <dgm:cxn modelId="{F9D45CA0-233F-4F5E-BFE5-A24889F0D5F1}" type="presParOf" srcId="{2794495B-3537-40A8-903A-7B96C2A65C2A}" destId="{926E8AFA-49FA-419B-9B3D-FE8F65112109}" srcOrd="0" destOrd="0" presId="urn:microsoft.com/office/officeart/2005/8/layout/chevron2"/>
    <dgm:cxn modelId="{C3B92E84-2A96-487F-9368-A71DC454F562}" type="presParOf" srcId="{2794495B-3537-40A8-903A-7B96C2A65C2A}" destId="{1C8EEB79-C7E4-4F92-9A75-60C7BB0B8AF7}" srcOrd="1" destOrd="0" presId="urn:microsoft.com/office/officeart/2005/8/layout/chevron2"/>
    <dgm:cxn modelId="{E67CC166-3BBE-45F3-BF3D-31FC83410451}" type="presParOf" srcId="{188FE1CC-4095-40E2-BD51-919D90C27DC2}" destId="{E82817B7-B9DA-4241-9078-E6580B6EC5EA}" srcOrd="3" destOrd="0" presId="urn:microsoft.com/office/officeart/2005/8/layout/chevron2"/>
    <dgm:cxn modelId="{D55B8F4B-5EBA-4FD6-AD41-2BC6F268676F}" type="presParOf" srcId="{188FE1CC-4095-40E2-BD51-919D90C27DC2}" destId="{DCDBB815-BD92-49B3-84F7-46DC330D6BA1}" srcOrd="4" destOrd="0" presId="urn:microsoft.com/office/officeart/2005/8/layout/chevron2"/>
    <dgm:cxn modelId="{0924CC61-E840-456A-BB1E-9B32F648527F}" type="presParOf" srcId="{DCDBB815-BD92-49B3-84F7-46DC330D6BA1}" destId="{D34AE8D2-0FFC-447D-89AE-05C5FEAB8665}" srcOrd="0" destOrd="0" presId="urn:microsoft.com/office/officeart/2005/8/layout/chevron2"/>
    <dgm:cxn modelId="{29E056FE-3368-4AA4-B092-D5B3DD61F56A}" type="presParOf" srcId="{DCDBB815-BD92-49B3-84F7-46DC330D6BA1}" destId="{605C500B-DBF2-44B9-A0C1-4297408C649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99FFA5-3A06-4082-B181-6795F47A6A19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182E2A-1E88-4AD1-8720-3267102FF328}">
      <dgm:prSet phldrT="[Текст]" phldr="1"/>
      <dgm:spPr>
        <a:solidFill>
          <a:schemeClr val="accent3">
            <a:lumMod val="75000"/>
          </a:schemeClr>
        </a:solidFill>
        <a:ln>
          <a:solidFill>
            <a:schemeClr val="accent3"/>
          </a:solidFill>
        </a:ln>
      </dgm:spPr>
      <dgm:t>
        <a:bodyPr/>
        <a:lstStyle/>
        <a:p>
          <a:endParaRPr lang="ru-RU" dirty="0"/>
        </a:p>
      </dgm:t>
    </dgm:pt>
    <dgm:pt modelId="{18EC9388-AD96-400F-8C80-1355B6BD5D1A}" type="parTrans" cxnId="{0E9D2FB1-A0BF-408C-B37E-4E5138E8F081}">
      <dgm:prSet/>
      <dgm:spPr/>
      <dgm:t>
        <a:bodyPr/>
        <a:lstStyle/>
        <a:p>
          <a:endParaRPr lang="ru-RU"/>
        </a:p>
      </dgm:t>
    </dgm:pt>
    <dgm:pt modelId="{7FDBAAEC-F5A8-438E-9858-13E741755F33}" type="sibTrans" cxnId="{0E9D2FB1-A0BF-408C-B37E-4E5138E8F081}">
      <dgm:prSet/>
      <dgm:spPr/>
      <dgm:t>
        <a:bodyPr/>
        <a:lstStyle/>
        <a:p>
          <a:endParaRPr lang="ru-RU"/>
        </a:p>
      </dgm:t>
    </dgm:pt>
    <dgm:pt modelId="{BCA4D68C-B808-4792-B9D9-FB15D2FBE376}">
      <dgm:prSet phldrT="[Текст]" phldr="1"/>
      <dgm:spPr>
        <a:solidFill>
          <a:schemeClr val="accent3">
            <a:lumMod val="75000"/>
          </a:schemeClr>
        </a:solidFill>
        <a:ln>
          <a:solidFill>
            <a:schemeClr val="accent3"/>
          </a:solidFill>
        </a:ln>
      </dgm:spPr>
      <dgm:t>
        <a:bodyPr/>
        <a:lstStyle/>
        <a:p>
          <a:endParaRPr lang="ru-RU" dirty="0"/>
        </a:p>
      </dgm:t>
    </dgm:pt>
    <dgm:pt modelId="{B78D697E-512A-4286-A4F2-D0DE4E29AAD1}" type="parTrans" cxnId="{1CF36DAB-5AA3-49BC-BD59-F6354CFA15C3}">
      <dgm:prSet/>
      <dgm:spPr/>
      <dgm:t>
        <a:bodyPr/>
        <a:lstStyle/>
        <a:p>
          <a:endParaRPr lang="ru-RU"/>
        </a:p>
      </dgm:t>
    </dgm:pt>
    <dgm:pt modelId="{E04D512C-7732-4EB8-B169-01DFB88E34B9}" type="sibTrans" cxnId="{1CF36DAB-5AA3-49BC-BD59-F6354CFA15C3}">
      <dgm:prSet/>
      <dgm:spPr/>
      <dgm:t>
        <a:bodyPr/>
        <a:lstStyle/>
        <a:p>
          <a:endParaRPr lang="ru-RU"/>
        </a:p>
      </dgm:t>
    </dgm:pt>
    <dgm:pt modelId="{5ADEFFD1-E41D-42D3-86D6-45889EDC1C81}">
      <dgm:prSet phldrT="[Текст]" phldr="1"/>
      <dgm:spPr>
        <a:solidFill>
          <a:schemeClr val="accent3">
            <a:lumMod val="75000"/>
          </a:schemeClr>
        </a:solidFill>
        <a:ln>
          <a:solidFill>
            <a:schemeClr val="accent3"/>
          </a:solidFill>
        </a:ln>
      </dgm:spPr>
      <dgm:t>
        <a:bodyPr/>
        <a:lstStyle/>
        <a:p>
          <a:endParaRPr lang="ru-RU" dirty="0"/>
        </a:p>
      </dgm:t>
    </dgm:pt>
    <dgm:pt modelId="{91326BFB-8630-4825-8627-D8E6A962169A}" type="parTrans" cxnId="{5DB6286E-FF4D-4A37-8004-6A111F7EB8DE}">
      <dgm:prSet/>
      <dgm:spPr/>
      <dgm:t>
        <a:bodyPr/>
        <a:lstStyle/>
        <a:p>
          <a:endParaRPr lang="ru-RU"/>
        </a:p>
      </dgm:t>
    </dgm:pt>
    <dgm:pt modelId="{61D823D3-AA60-497F-A8EB-C7623C8E3382}" type="sibTrans" cxnId="{5DB6286E-FF4D-4A37-8004-6A111F7EB8DE}">
      <dgm:prSet/>
      <dgm:spPr/>
      <dgm:t>
        <a:bodyPr/>
        <a:lstStyle/>
        <a:p>
          <a:endParaRPr lang="ru-RU"/>
        </a:p>
      </dgm:t>
    </dgm:pt>
    <dgm:pt modelId="{7D1E111F-E577-464A-B103-9EAD090D3FBC}">
      <dgm:prSet phldrT="[Текст]"/>
      <dgm:spPr>
        <a:solidFill>
          <a:schemeClr val="accent3">
            <a:lumMod val="75000"/>
          </a:schemeClr>
        </a:solidFill>
        <a:ln>
          <a:solidFill>
            <a:schemeClr val="accent3"/>
          </a:solidFill>
        </a:ln>
      </dgm:spPr>
      <dgm:t>
        <a:bodyPr/>
        <a:lstStyle/>
        <a:p>
          <a:endParaRPr lang="ru-RU" dirty="0"/>
        </a:p>
      </dgm:t>
    </dgm:pt>
    <dgm:pt modelId="{E85DEE85-8157-47FE-9486-492E79F57CEC}" type="parTrans" cxnId="{CB29A0D8-1EB2-4B8A-9CCE-FA922F64E2A1}">
      <dgm:prSet/>
      <dgm:spPr/>
      <dgm:t>
        <a:bodyPr/>
        <a:lstStyle/>
        <a:p>
          <a:endParaRPr lang="ru-RU"/>
        </a:p>
      </dgm:t>
    </dgm:pt>
    <dgm:pt modelId="{A14A46D8-3E16-4B20-957E-EBDAF076CA14}" type="sibTrans" cxnId="{CB29A0D8-1EB2-4B8A-9CCE-FA922F64E2A1}">
      <dgm:prSet/>
      <dgm:spPr/>
      <dgm:t>
        <a:bodyPr/>
        <a:lstStyle/>
        <a:p>
          <a:endParaRPr lang="ru-RU"/>
        </a:p>
      </dgm:t>
    </dgm:pt>
    <dgm:pt modelId="{F83CF100-C53C-40A3-9BCE-03BADE4F41C8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ru-RU" dirty="0">
              <a:latin typeface="Liberation Serif" pitchFamily="18" charset="0"/>
            </a:rPr>
            <a:t>Бюджетный кодекс Российской Федерации </a:t>
          </a:r>
          <a:r>
            <a:rPr lang="ru-RU" i="1" dirty="0">
              <a:latin typeface="Liberation Serif" pitchFamily="18" charset="0"/>
            </a:rPr>
            <a:t>(главы с 26 по 30)</a:t>
          </a:r>
          <a:endParaRPr lang="ru-RU" i="1" dirty="0"/>
        </a:p>
      </dgm:t>
    </dgm:pt>
    <dgm:pt modelId="{E33B0590-5A0E-44BF-A829-36CAB65A3398}" type="parTrans" cxnId="{0BD54C17-0EA7-493C-A505-591B7CFFF2AF}">
      <dgm:prSet/>
      <dgm:spPr/>
      <dgm:t>
        <a:bodyPr/>
        <a:lstStyle/>
        <a:p>
          <a:endParaRPr lang="ru-RU"/>
        </a:p>
      </dgm:t>
    </dgm:pt>
    <dgm:pt modelId="{AD20064A-E5D6-4E1D-AA3D-EB2C70D1C33F}" type="sibTrans" cxnId="{0BD54C17-0EA7-493C-A505-591B7CFFF2AF}">
      <dgm:prSet/>
      <dgm:spPr/>
      <dgm:t>
        <a:bodyPr/>
        <a:lstStyle/>
        <a:p>
          <a:endParaRPr lang="ru-RU"/>
        </a:p>
      </dgm:t>
    </dgm:pt>
    <dgm:pt modelId="{D8CFFF65-CADD-41CE-B17F-9C3C60754F30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ru-RU" dirty="0">
              <a:latin typeface="Liberation Serif" pitchFamily="18" charset="0"/>
            </a:rPr>
            <a:t>Федеральный закон от 05.04.2013 № 44-ФЗ «О контрактной системе в сфере закупок товаров, работ, услуг для государственных (муниципальных) нужд» </a:t>
          </a:r>
          <a:r>
            <a:rPr lang="ru-RU" i="1" dirty="0">
              <a:latin typeface="Liberation Serif" pitchFamily="18" charset="0"/>
            </a:rPr>
            <a:t>(часть 8 статьи 99)</a:t>
          </a:r>
          <a:endParaRPr lang="ru-RU" i="1" dirty="0"/>
        </a:p>
      </dgm:t>
    </dgm:pt>
    <dgm:pt modelId="{AAB7A769-4DE9-4F0D-83F9-8785DC8709CA}" type="parTrans" cxnId="{45D36743-DCBE-49AC-8FDE-6033B0ED1370}">
      <dgm:prSet/>
      <dgm:spPr/>
      <dgm:t>
        <a:bodyPr/>
        <a:lstStyle/>
        <a:p>
          <a:endParaRPr lang="ru-RU"/>
        </a:p>
      </dgm:t>
    </dgm:pt>
    <dgm:pt modelId="{50DA5895-3F37-4D59-AB22-C6AF16C20A45}" type="sibTrans" cxnId="{45D36743-DCBE-49AC-8FDE-6033B0ED1370}">
      <dgm:prSet/>
      <dgm:spPr/>
      <dgm:t>
        <a:bodyPr/>
        <a:lstStyle/>
        <a:p>
          <a:endParaRPr lang="ru-RU"/>
        </a:p>
      </dgm:t>
    </dgm:pt>
    <dgm:pt modelId="{3BBE512C-AFF7-42F6-836C-EEFC6AE5762F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ru-RU" dirty="0">
              <a:latin typeface="Liberation Serif" pitchFamily="18" charset="0"/>
            </a:rPr>
            <a:t>Положение о Министерстве финансов Свердловской области (постановление Правительства Свердловской области от 12.03.2020</a:t>
          </a:r>
          <a:br>
            <a:rPr lang="ru-RU" dirty="0">
              <a:latin typeface="Liberation Serif" pitchFamily="18" charset="0"/>
            </a:rPr>
          </a:br>
          <a:r>
            <a:rPr lang="ru-RU" dirty="0">
              <a:latin typeface="Liberation Serif" pitchFamily="18" charset="0"/>
            </a:rPr>
            <a:t>№ 130-ПП)</a:t>
          </a:r>
          <a:endParaRPr lang="ru-RU" dirty="0"/>
        </a:p>
      </dgm:t>
    </dgm:pt>
    <dgm:pt modelId="{2F7C02FD-F795-4023-9662-9D588E7970EE}" type="parTrans" cxnId="{969337C5-A687-45AA-B46D-2CBB27D4CF72}">
      <dgm:prSet/>
      <dgm:spPr/>
      <dgm:t>
        <a:bodyPr/>
        <a:lstStyle/>
        <a:p>
          <a:endParaRPr lang="ru-RU"/>
        </a:p>
      </dgm:t>
    </dgm:pt>
    <dgm:pt modelId="{0BD3E2EA-E91F-4520-893F-16761230B09A}" type="sibTrans" cxnId="{969337C5-A687-45AA-B46D-2CBB27D4CF72}">
      <dgm:prSet/>
      <dgm:spPr/>
      <dgm:t>
        <a:bodyPr/>
        <a:lstStyle/>
        <a:p>
          <a:endParaRPr lang="ru-RU"/>
        </a:p>
      </dgm:t>
    </dgm:pt>
    <dgm:pt modelId="{F03FD685-5145-42A5-85D3-A97CB4B31FA7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ru-RU">
              <a:latin typeface="Liberation Serif" pitchFamily="18" charset="0"/>
            </a:rPr>
            <a:t>Кодекс Российской Федерации об административных правонарушениях</a:t>
          </a:r>
          <a:endParaRPr lang="ru-RU"/>
        </a:p>
      </dgm:t>
    </dgm:pt>
    <dgm:pt modelId="{2705D4A6-3634-44B7-9D6C-D35BB2C4C83D}" type="parTrans" cxnId="{557A8631-5B6D-4C1B-8C00-CE08C8C77F0B}">
      <dgm:prSet/>
      <dgm:spPr/>
      <dgm:t>
        <a:bodyPr/>
        <a:lstStyle/>
        <a:p>
          <a:endParaRPr lang="ru-RU"/>
        </a:p>
      </dgm:t>
    </dgm:pt>
    <dgm:pt modelId="{C6B51E91-BA8E-4752-BCA6-352BA0F66C8C}" type="sibTrans" cxnId="{557A8631-5B6D-4C1B-8C00-CE08C8C77F0B}">
      <dgm:prSet/>
      <dgm:spPr/>
      <dgm:t>
        <a:bodyPr/>
        <a:lstStyle/>
        <a:p>
          <a:endParaRPr lang="ru-RU"/>
        </a:p>
      </dgm:t>
    </dgm:pt>
    <dgm:pt modelId="{381B5B96-815B-4323-A3CC-429C92DCBC3F}" type="pres">
      <dgm:prSet presAssocID="{4A99FFA5-3A06-4082-B181-6795F47A6A19}" presName="linearFlow" presStyleCnt="0">
        <dgm:presLayoutVars>
          <dgm:dir/>
          <dgm:animLvl val="lvl"/>
          <dgm:resizeHandles val="exact"/>
        </dgm:presLayoutVars>
      </dgm:prSet>
      <dgm:spPr/>
    </dgm:pt>
    <dgm:pt modelId="{C5081877-ED07-424B-BDB0-3A256CF7C9F3}" type="pres">
      <dgm:prSet presAssocID="{59182E2A-1E88-4AD1-8720-3267102FF328}" presName="composite" presStyleCnt="0"/>
      <dgm:spPr/>
    </dgm:pt>
    <dgm:pt modelId="{BE8E1FF5-7023-402D-9B78-188B2F80B9E3}" type="pres">
      <dgm:prSet presAssocID="{59182E2A-1E88-4AD1-8720-3267102FF328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599848C1-FA0B-4862-A859-A5375D3031A2}" type="pres">
      <dgm:prSet presAssocID="{59182E2A-1E88-4AD1-8720-3267102FF328}" presName="descendantText" presStyleLbl="alignAcc1" presStyleIdx="0" presStyleCnt="4">
        <dgm:presLayoutVars>
          <dgm:bulletEnabled val="1"/>
        </dgm:presLayoutVars>
      </dgm:prSet>
      <dgm:spPr/>
    </dgm:pt>
    <dgm:pt modelId="{82EE860A-234E-4C99-9702-7EDF27B56B9E}" type="pres">
      <dgm:prSet presAssocID="{7FDBAAEC-F5A8-438E-9858-13E741755F33}" presName="sp" presStyleCnt="0"/>
      <dgm:spPr/>
    </dgm:pt>
    <dgm:pt modelId="{01533A80-B9D9-4446-9C8A-5F0BB91D4FB9}" type="pres">
      <dgm:prSet presAssocID="{BCA4D68C-B808-4792-B9D9-FB15D2FBE376}" presName="composite" presStyleCnt="0"/>
      <dgm:spPr/>
    </dgm:pt>
    <dgm:pt modelId="{633141E5-2784-4401-A5D1-1D23F28F4331}" type="pres">
      <dgm:prSet presAssocID="{BCA4D68C-B808-4792-B9D9-FB15D2FBE376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977FD374-7841-47AC-8A72-5C65B1C745F6}" type="pres">
      <dgm:prSet presAssocID="{BCA4D68C-B808-4792-B9D9-FB15D2FBE376}" presName="descendantText" presStyleLbl="alignAcc1" presStyleIdx="1" presStyleCnt="4">
        <dgm:presLayoutVars>
          <dgm:bulletEnabled val="1"/>
        </dgm:presLayoutVars>
      </dgm:prSet>
      <dgm:spPr/>
    </dgm:pt>
    <dgm:pt modelId="{B28E1BF2-6E6D-430A-8002-93113585A9CC}" type="pres">
      <dgm:prSet presAssocID="{E04D512C-7732-4EB8-B169-01DFB88E34B9}" presName="sp" presStyleCnt="0"/>
      <dgm:spPr/>
    </dgm:pt>
    <dgm:pt modelId="{AB4E09E7-E20E-460D-A444-7DECDACBD43B}" type="pres">
      <dgm:prSet presAssocID="{5ADEFFD1-E41D-42D3-86D6-45889EDC1C81}" presName="composite" presStyleCnt="0"/>
      <dgm:spPr/>
    </dgm:pt>
    <dgm:pt modelId="{F89B77C2-E877-41C2-B374-E592C253EA1B}" type="pres">
      <dgm:prSet presAssocID="{5ADEFFD1-E41D-42D3-86D6-45889EDC1C81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93C80A56-FFCB-467A-9A00-5DBC63B58A78}" type="pres">
      <dgm:prSet presAssocID="{5ADEFFD1-E41D-42D3-86D6-45889EDC1C81}" presName="descendantText" presStyleLbl="alignAcc1" presStyleIdx="2" presStyleCnt="4">
        <dgm:presLayoutVars>
          <dgm:bulletEnabled val="1"/>
        </dgm:presLayoutVars>
      </dgm:prSet>
      <dgm:spPr/>
    </dgm:pt>
    <dgm:pt modelId="{B69CB0CE-7F65-42F6-B34D-369ED9B12399}" type="pres">
      <dgm:prSet presAssocID="{61D823D3-AA60-497F-A8EB-C7623C8E3382}" presName="sp" presStyleCnt="0"/>
      <dgm:spPr/>
    </dgm:pt>
    <dgm:pt modelId="{80C81AA2-BF76-4D1E-868D-2DCAC27DF7C1}" type="pres">
      <dgm:prSet presAssocID="{7D1E111F-E577-464A-B103-9EAD090D3FBC}" presName="composite" presStyleCnt="0"/>
      <dgm:spPr/>
    </dgm:pt>
    <dgm:pt modelId="{0A255821-5FD8-4464-BCCA-A33CA790884A}" type="pres">
      <dgm:prSet presAssocID="{7D1E111F-E577-464A-B103-9EAD090D3FBC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62DE98ED-32BF-4D09-A23E-D6520BAFFC1B}" type="pres">
      <dgm:prSet presAssocID="{7D1E111F-E577-464A-B103-9EAD090D3FBC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0F33AA07-C766-4864-B5D5-6B8A00A78021}" type="presOf" srcId="{BCA4D68C-B808-4792-B9D9-FB15D2FBE376}" destId="{633141E5-2784-4401-A5D1-1D23F28F4331}" srcOrd="0" destOrd="0" presId="urn:microsoft.com/office/officeart/2005/8/layout/chevron2"/>
    <dgm:cxn modelId="{0BD54C17-0EA7-493C-A505-591B7CFFF2AF}" srcId="{59182E2A-1E88-4AD1-8720-3267102FF328}" destId="{F83CF100-C53C-40A3-9BCE-03BADE4F41C8}" srcOrd="0" destOrd="0" parTransId="{E33B0590-5A0E-44BF-A829-36CAB65A3398}" sibTransId="{AD20064A-E5D6-4E1D-AA3D-EB2C70D1C33F}"/>
    <dgm:cxn modelId="{557A8631-5B6D-4C1B-8C00-CE08C8C77F0B}" srcId="{7D1E111F-E577-464A-B103-9EAD090D3FBC}" destId="{F03FD685-5145-42A5-85D3-A97CB4B31FA7}" srcOrd="0" destOrd="0" parTransId="{2705D4A6-3634-44B7-9D6C-D35BB2C4C83D}" sibTransId="{C6B51E91-BA8E-4752-BCA6-352BA0F66C8C}"/>
    <dgm:cxn modelId="{45D36743-DCBE-49AC-8FDE-6033B0ED1370}" srcId="{BCA4D68C-B808-4792-B9D9-FB15D2FBE376}" destId="{D8CFFF65-CADD-41CE-B17F-9C3C60754F30}" srcOrd="0" destOrd="0" parTransId="{AAB7A769-4DE9-4F0D-83F9-8785DC8709CA}" sibTransId="{50DA5895-3F37-4D59-AB22-C6AF16C20A45}"/>
    <dgm:cxn modelId="{E1F36C45-DACD-42D4-A7C3-178A1E1D2860}" type="presOf" srcId="{59182E2A-1E88-4AD1-8720-3267102FF328}" destId="{BE8E1FF5-7023-402D-9B78-188B2F80B9E3}" srcOrd="0" destOrd="0" presId="urn:microsoft.com/office/officeart/2005/8/layout/chevron2"/>
    <dgm:cxn modelId="{89039669-230D-4B74-9B54-3BB2E2206F55}" type="presOf" srcId="{F03FD685-5145-42A5-85D3-A97CB4B31FA7}" destId="{62DE98ED-32BF-4D09-A23E-D6520BAFFC1B}" srcOrd="0" destOrd="0" presId="urn:microsoft.com/office/officeart/2005/8/layout/chevron2"/>
    <dgm:cxn modelId="{99B9154C-1B4B-4775-A39B-176D97492269}" type="presOf" srcId="{5ADEFFD1-E41D-42D3-86D6-45889EDC1C81}" destId="{F89B77C2-E877-41C2-B374-E592C253EA1B}" srcOrd="0" destOrd="0" presId="urn:microsoft.com/office/officeart/2005/8/layout/chevron2"/>
    <dgm:cxn modelId="{5DB6286E-FF4D-4A37-8004-6A111F7EB8DE}" srcId="{4A99FFA5-3A06-4082-B181-6795F47A6A19}" destId="{5ADEFFD1-E41D-42D3-86D6-45889EDC1C81}" srcOrd="2" destOrd="0" parTransId="{91326BFB-8630-4825-8627-D8E6A962169A}" sibTransId="{61D823D3-AA60-497F-A8EB-C7623C8E3382}"/>
    <dgm:cxn modelId="{B8C82B7A-03EF-42AE-9141-0170F8D14051}" type="presOf" srcId="{4A99FFA5-3A06-4082-B181-6795F47A6A19}" destId="{381B5B96-815B-4323-A3CC-429C92DCBC3F}" srcOrd="0" destOrd="0" presId="urn:microsoft.com/office/officeart/2005/8/layout/chevron2"/>
    <dgm:cxn modelId="{DB31B1A4-50D8-4085-935E-282B629D7808}" type="presOf" srcId="{D8CFFF65-CADD-41CE-B17F-9C3C60754F30}" destId="{977FD374-7841-47AC-8A72-5C65B1C745F6}" srcOrd="0" destOrd="0" presId="urn:microsoft.com/office/officeart/2005/8/layout/chevron2"/>
    <dgm:cxn modelId="{1CF36DAB-5AA3-49BC-BD59-F6354CFA15C3}" srcId="{4A99FFA5-3A06-4082-B181-6795F47A6A19}" destId="{BCA4D68C-B808-4792-B9D9-FB15D2FBE376}" srcOrd="1" destOrd="0" parTransId="{B78D697E-512A-4286-A4F2-D0DE4E29AAD1}" sibTransId="{E04D512C-7732-4EB8-B169-01DFB88E34B9}"/>
    <dgm:cxn modelId="{0E9D2FB1-A0BF-408C-B37E-4E5138E8F081}" srcId="{4A99FFA5-3A06-4082-B181-6795F47A6A19}" destId="{59182E2A-1E88-4AD1-8720-3267102FF328}" srcOrd="0" destOrd="0" parTransId="{18EC9388-AD96-400F-8C80-1355B6BD5D1A}" sibTransId="{7FDBAAEC-F5A8-438E-9858-13E741755F33}"/>
    <dgm:cxn modelId="{969337C5-A687-45AA-B46D-2CBB27D4CF72}" srcId="{5ADEFFD1-E41D-42D3-86D6-45889EDC1C81}" destId="{3BBE512C-AFF7-42F6-836C-EEFC6AE5762F}" srcOrd="0" destOrd="0" parTransId="{2F7C02FD-F795-4023-9662-9D588E7970EE}" sibTransId="{0BD3E2EA-E91F-4520-893F-16761230B09A}"/>
    <dgm:cxn modelId="{D3320ECB-191A-4075-95AE-F4706C997D69}" type="presOf" srcId="{F83CF100-C53C-40A3-9BCE-03BADE4F41C8}" destId="{599848C1-FA0B-4862-A859-A5375D3031A2}" srcOrd="0" destOrd="0" presId="urn:microsoft.com/office/officeart/2005/8/layout/chevron2"/>
    <dgm:cxn modelId="{6F3474D4-8911-4144-A340-E32DC511E146}" type="presOf" srcId="{3BBE512C-AFF7-42F6-836C-EEFC6AE5762F}" destId="{93C80A56-FFCB-467A-9A00-5DBC63B58A78}" srcOrd="0" destOrd="0" presId="urn:microsoft.com/office/officeart/2005/8/layout/chevron2"/>
    <dgm:cxn modelId="{CB29A0D8-1EB2-4B8A-9CCE-FA922F64E2A1}" srcId="{4A99FFA5-3A06-4082-B181-6795F47A6A19}" destId="{7D1E111F-E577-464A-B103-9EAD090D3FBC}" srcOrd="3" destOrd="0" parTransId="{E85DEE85-8157-47FE-9486-492E79F57CEC}" sibTransId="{A14A46D8-3E16-4B20-957E-EBDAF076CA14}"/>
    <dgm:cxn modelId="{300EC0F7-A7BF-4EF5-8ACB-56E698410DA9}" type="presOf" srcId="{7D1E111F-E577-464A-B103-9EAD090D3FBC}" destId="{0A255821-5FD8-4464-BCCA-A33CA790884A}" srcOrd="0" destOrd="0" presId="urn:microsoft.com/office/officeart/2005/8/layout/chevron2"/>
    <dgm:cxn modelId="{EDCE971A-F21E-47B9-B10D-4C4C877A78C5}" type="presParOf" srcId="{381B5B96-815B-4323-A3CC-429C92DCBC3F}" destId="{C5081877-ED07-424B-BDB0-3A256CF7C9F3}" srcOrd="0" destOrd="0" presId="urn:microsoft.com/office/officeart/2005/8/layout/chevron2"/>
    <dgm:cxn modelId="{BDE04E6D-0FB7-4E38-AA2D-8BA6C5881A37}" type="presParOf" srcId="{C5081877-ED07-424B-BDB0-3A256CF7C9F3}" destId="{BE8E1FF5-7023-402D-9B78-188B2F80B9E3}" srcOrd="0" destOrd="0" presId="urn:microsoft.com/office/officeart/2005/8/layout/chevron2"/>
    <dgm:cxn modelId="{845B3EE1-9137-479F-80CA-69539716E835}" type="presParOf" srcId="{C5081877-ED07-424B-BDB0-3A256CF7C9F3}" destId="{599848C1-FA0B-4862-A859-A5375D3031A2}" srcOrd="1" destOrd="0" presId="urn:microsoft.com/office/officeart/2005/8/layout/chevron2"/>
    <dgm:cxn modelId="{96720126-8C48-4DB1-A295-82D8ECA19AA6}" type="presParOf" srcId="{381B5B96-815B-4323-A3CC-429C92DCBC3F}" destId="{82EE860A-234E-4C99-9702-7EDF27B56B9E}" srcOrd="1" destOrd="0" presId="urn:microsoft.com/office/officeart/2005/8/layout/chevron2"/>
    <dgm:cxn modelId="{E98512FB-187A-4669-80CA-EF43A08F123F}" type="presParOf" srcId="{381B5B96-815B-4323-A3CC-429C92DCBC3F}" destId="{01533A80-B9D9-4446-9C8A-5F0BB91D4FB9}" srcOrd="2" destOrd="0" presId="urn:microsoft.com/office/officeart/2005/8/layout/chevron2"/>
    <dgm:cxn modelId="{47E89E64-3385-4B01-84EB-9396CA80CC8E}" type="presParOf" srcId="{01533A80-B9D9-4446-9C8A-5F0BB91D4FB9}" destId="{633141E5-2784-4401-A5D1-1D23F28F4331}" srcOrd="0" destOrd="0" presId="urn:microsoft.com/office/officeart/2005/8/layout/chevron2"/>
    <dgm:cxn modelId="{161FC565-74BA-41F6-B45E-6EA1566BEE98}" type="presParOf" srcId="{01533A80-B9D9-4446-9C8A-5F0BB91D4FB9}" destId="{977FD374-7841-47AC-8A72-5C65B1C745F6}" srcOrd="1" destOrd="0" presId="urn:microsoft.com/office/officeart/2005/8/layout/chevron2"/>
    <dgm:cxn modelId="{8A8C4E1F-FBCE-4131-A2FC-20C801A38457}" type="presParOf" srcId="{381B5B96-815B-4323-A3CC-429C92DCBC3F}" destId="{B28E1BF2-6E6D-430A-8002-93113585A9CC}" srcOrd="3" destOrd="0" presId="urn:microsoft.com/office/officeart/2005/8/layout/chevron2"/>
    <dgm:cxn modelId="{081A577E-88C7-494F-AC49-88CE99DC0B20}" type="presParOf" srcId="{381B5B96-815B-4323-A3CC-429C92DCBC3F}" destId="{AB4E09E7-E20E-460D-A444-7DECDACBD43B}" srcOrd="4" destOrd="0" presId="urn:microsoft.com/office/officeart/2005/8/layout/chevron2"/>
    <dgm:cxn modelId="{BB999BBC-E04E-4744-9EDB-4FAE6FAB8E35}" type="presParOf" srcId="{AB4E09E7-E20E-460D-A444-7DECDACBD43B}" destId="{F89B77C2-E877-41C2-B374-E592C253EA1B}" srcOrd="0" destOrd="0" presId="urn:microsoft.com/office/officeart/2005/8/layout/chevron2"/>
    <dgm:cxn modelId="{D1A9FF71-484B-425A-B5F6-1B87ADC0789F}" type="presParOf" srcId="{AB4E09E7-E20E-460D-A444-7DECDACBD43B}" destId="{93C80A56-FFCB-467A-9A00-5DBC63B58A78}" srcOrd="1" destOrd="0" presId="urn:microsoft.com/office/officeart/2005/8/layout/chevron2"/>
    <dgm:cxn modelId="{85F2CCB2-8278-4332-9825-DB519EBB4D71}" type="presParOf" srcId="{381B5B96-815B-4323-A3CC-429C92DCBC3F}" destId="{B69CB0CE-7F65-42F6-B34D-369ED9B12399}" srcOrd="5" destOrd="0" presId="urn:microsoft.com/office/officeart/2005/8/layout/chevron2"/>
    <dgm:cxn modelId="{ED98A607-602D-4BB6-B78F-8D1874BB8ACB}" type="presParOf" srcId="{381B5B96-815B-4323-A3CC-429C92DCBC3F}" destId="{80C81AA2-BF76-4D1E-868D-2DCAC27DF7C1}" srcOrd="6" destOrd="0" presId="urn:microsoft.com/office/officeart/2005/8/layout/chevron2"/>
    <dgm:cxn modelId="{B79F74C8-A96A-4A9C-B28E-79D43E3FA6E9}" type="presParOf" srcId="{80C81AA2-BF76-4D1E-868D-2DCAC27DF7C1}" destId="{0A255821-5FD8-4464-BCCA-A33CA790884A}" srcOrd="0" destOrd="0" presId="urn:microsoft.com/office/officeart/2005/8/layout/chevron2"/>
    <dgm:cxn modelId="{149BCB03-7F77-41C2-B14E-D2BEE918FDB0}" type="presParOf" srcId="{80C81AA2-BF76-4D1E-868D-2DCAC27DF7C1}" destId="{62DE98ED-32BF-4D09-A23E-D6520BAFFC1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5768FE-2A36-485D-A75B-6DD1F50B593F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E15741-C65B-4CC1-AC3D-61097FE0F6A6}">
      <dgm:prSet phldrT="[Текст]" phldr="1"/>
      <dgm:spPr>
        <a:solidFill>
          <a:schemeClr val="accent3">
            <a:lumMod val="75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F8CD755-176A-41E6-8C2E-05A96D1C9DAC}" type="parTrans" cxnId="{3E58E4B7-414A-4C92-ACEA-9EBACF35CBE1}">
      <dgm:prSet/>
      <dgm:spPr/>
      <dgm:t>
        <a:bodyPr/>
        <a:lstStyle/>
        <a:p>
          <a:endParaRPr lang="ru-RU"/>
        </a:p>
      </dgm:t>
    </dgm:pt>
    <dgm:pt modelId="{2529AE92-9538-416D-996D-D5DE105DE804}" type="sibTrans" cxnId="{3E58E4B7-414A-4C92-ACEA-9EBACF35CBE1}">
      <dgm:prSet/>
      <dgm:spPr/>
      <dgm:t>
        <a:bodyPr/>
        <a:lstStyle/>
        <a:p>
          <a:endParaRPr lang="ru-RU"/>
        </a:p>
      </dgm:t>
    </dgm:pt>
    <dgm:pt modelId="{09186602-E4A3-421E-8F15-AA9E5EE9035B}">
      <dgm:prSet phldrT="[Текст]"/>
      <dgm:spPr>
        <a:solidFill>
          <a:schemeClr val="accent3">
            <a:lumMod val="75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 dirty="0"/>
        </a:p>
      </dgm:t>
    </dgm:pt>
    <dgm:pt modelId="{7DB3D43E-1169-4A77-AAB9-216451C985C7}" type="parTrans" cxnId="{C5348B88-9296-4A27-A058-2577786FD111}">
      <dgm:prSet/>
      <dgm:spPr/>
      <dgm:t>
        <a:bodyPr/>
        <a:lstStyle/>
        <a:p>
          <a:endParaRPr lang="ru-RU"/>
        </a:p>
      </dgm:t>
    </dgm:pt>
    <dgm:pt modelId="{EAD66ACF-9B53-43A4-B42A-85CC9DB885B0}" type="sibTrans" cxnId="{C5348B88-9296-4A27-A058-2577786FD111}">
      <dgm:prSet/>
      <dgm:spPr/>
      <dgm:t>
        <a:bodyPr/>
        <a:lstStyle/>
        <a:p>
          <a:endParaRPr lang="ru-RU"/>
        </a:p>
      </dgm:t>
    </dgm:pt>
    <dgm:pt modelId="{0C204155-F8B8-49DE-B191-AE55F9B85E32}">
      <dgm:prSet phldrT="[Текст]"/>
      <dgm:spPr>
        <a:solidFill>
          <a:schemeClr val="accent3">
            <a:lumMod val="75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 dirty="0"/>
        </a:p>
      </dgm:t>
    </dgm:pt>
    <dgm:pt modelId="{779BBA5B-3D88-4F6E-A450-A96EE2794270}" type="parTrans" cxnId="{989975F5-6A60-4CCB-856E-184E663D61C7}">
      <dgm:prSet/>
      <dgm:spPr/>
      <dgm:t>
        <a:bodyPr/>
        <a:lstStyle/>
        <a:p>
          <a:endParaRPr lang="ru-RU"/>
        </a:p>
      </dgm:t>
    </dgm:pt>
    <dgm:pt modelId="{DA0D062F-05AB-46E3-A3E1-DD3DADC4B25C}" type="sibTrans" cxnId="{989975F5-6A60-4CCB-856E-184E663D61C7}">
      <dgm:prSet/>
      <dgm:spPr/>
      <dgm:t>
        <a:bodyPr/>
        <a:lstStyle/>
        <a:p>
          <a:endParaRPr lang="ru-RU"/>
        </a:p>
      </dgm:t>
    </dgm:pt>
    <dgm:pt modelId="{E4FF49FD-139B-4FDF-BF82-D59543A60E27}">
      <dgm:prSet phldrT="[Текст]" phldr="1"/>
      <dgm:spPr>
        <a:solidFill>
          <a:schemeClr val="accent3">
            <a:lumMod val="75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 dirty="0"/>
        </a:p>
      </dgm:t>
    </dgm:pt>
    <dgm:pt modelId="{37351287-8879-4EF1-A7C3-B0BF6E35A8AD}" type="parTrans" cxnId="{1E5AFAB0-483C-4C98-9FBF-59A588D60561}">
      <dgm:prSet/>
      <dgm:spPr/>
      <dgm:t>
        <a:bodyPr/>
        <a:lstStyle/>
        <a:p>
          <a:endParaRPr lang="ru-RU"/>
        </a:p>
      </dgm:t>
    </dgm:pt>
    <dgm:pt modelId="{79D3F716-E9FC-4803-905E-19E500561A63}" type="sibTrans" cxnId="{1E5AFAB0-483C-4C98-9FBF-59A588D60561}">
      <dgm:prSet/>
      <dgm:spPr/>
      <dgm:t>
        <a:bodyPr/>
        <a:lstStyle/>
        <a:p>
          <a:endParaRPr lang="ru-RU"/>
        </a:p>
      </dgm:t>
    </dgm:pt>
    <dgm:pt modelId="{06CF2772-B965-446F-BE3E-5D7B03DBCB88}">
      <dgm:prSet phldrT="[Текст]"/>
      <dgm:spPr>
        <a:solidFill>
          <a:schemeClr val="accent3">
            <a:lumMod val="75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 dirty="0"/>
        </a:p>
      </dgm:t>
    </dgm:pt>
    <dgm:pt modelId="{71E6B544-05BA-44AD-9AB0-2C99AA282690}" type="parTrans" cxnId="{F18B37BF-DEAD-4AFC-8A36-7F6EF50E3D81}">
      <dgm:prSet/>
      <dgm:spPr/>
      <dgm:t>
        <a:bodyPr/>
        <a:lstStyle/>
        <a:p>
          <a:endParaRPr lang="ru-RU"/>
        </a:p>
      </dgm:t>
    </dgm:pt>
    <dgm:pt modelId="{A3636F79-EE92-4938-B4DD-F017C430A9A7}" type="sibTrans" cxnId="{F18B37BF-DEAD-4AFC-8A36-7F6EF50E3D81}">
      <dgm:prSet/>
      <dgm:spPr/>
      <dgm:t>
        <a:bodyPr/>
        <a:lstStyle/>
        <a:p>
          <a:endParaRPr lang="ru-RU"/>
        </a:p>
      </dgm:t>
    </dgm:pt>
    <dgm:pt modelId="{4B6BB785-8E49-4995-9645-235DAE5C3A87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1500" b="1" dirty="0">
              <a:latin typeface="Liberation Serif" pitchFamily="18" charset="0"/>
            </a:rPr>
            <a:t>Неправомерное использование бюджетных средств</a:t>
          </a:r>
          <a:br>
            <a:rPr lang="ru-RU" sz="1500" b="1" dirty="0">
              <a:latin typeface="Liberation Serif" pitchFamily="18" charset="0"/>
            </a:rPr>
          </a:br>
          <a:r>
            <a:rPr lang="ru-RU" sz="1300" i="1" dirty="0">
              <a:latin typeface="Liberation Serif" pitchFamily="18" charset="0"/>
            </a:rPr>
            <a:t>(оплата товарно-материальных ценностей без документов, подтверждающих качество; оплата материалов и оборудования, не предусмотренных проектно-сметной документацией, с более низкой стоимостью и худшими техническими характеристиками)</a:t>
          </a:r>
          <a:endParaRPr lang="ru-RU" sz="100" i="1" dirty="0"/>
        </a:p>
      </dgm:t>
    </dgm:pt>
    <dgm:pt modelId="{9EC3F4C7-F2C9-47F5-9A17-23545008959A}" type="parTrans" cxnId="{BE969BFE-56EC-47C2-8081-56697695A149}">
      <dgm:prSet/>
      <dgm:spPr/>
      <dgm:t>
        <a:bodyPr/>
        <a:lstStyle/>
        <a:p>
          <a:endParaRPr lang="ru-RU"/>
        </a:p>
      </dgm:t>
    </dgm:pt>
    <dgm:pt modelId="{7099C3A8-0EA8-4D32-B1EB-DCAF7C545990}" type="sibTrans" cxnId="{BE969BFE-56EC-47C2-8081-56697695A149}">
      <dgm:prSet/>
      <dgm:spPr/>
      <dgm:t>
        <a:bodyPr/>
        <a:lstStyle/>
        <a:p>
          <a:endParaRPr lang="ru-RU"/>
        </a:p>
      </dgm:t>
    </dgm:pt>
    <dgm:pt modelId="{562814B0-5C02-4D9A-B9E8-4378133D8098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1500" b="1" dirty="0">
              <a:latin typeface="Liberation Serif" pitchFamily="18" charset="0"/>
            </a:rPr>
            <a:t>Неэффективное использование бюджетных средств</a:t>
          </a:r>
          <a:br>
            <a:rPr lang="ru-RU" sz="1500" b="1" dirty="0">
              <a:latin typeface="Liberation Serif" pitchFamily="18" charset="0"/>
            </a:rPr>
          </a:br>
          <a:r>
            <a:rPr lang="ru-RU" sz="1300" i="1" dirty="0">
              <a:latin typeface="Liberation Serif" pitchFamily="18" charset="0"/>
            </a:rPr>
            <a:t>(в течение длительного времени не используются денежные средства, оборудование и материалы; не достигнуты показатели и значения государственных программ и иных оснований для предоставления средств)</a:t>
          </a:r>
        </a:p>
      </dgm:t>
    </dgm:pt>
    <dgm:pt modelId="{9ABE3FF9-5907-422C-BB69-F9D23CAA5F85}" type="parTrans" cxnId="{4C92F48A-F922-4353-A6A7-EBFE5CAE4123}">
      <dgm:prSet/>
      <dgm:spPr/>
      <dgm:t>
        <a:bodyPr/>
        <a:lstStyle/>
        <a:p>
          <a:endParaRPr lang="ru-RU"/>
        </a:p>
      </dgm:t>
    </dgm:pt>
    <dgm:pt modelId="{27A50F8D-E3E0-4BF8-870B-7A955FE35436}" type="sibTrans" cxnId="{4C92F48A-F922-4353-A6A7-EBFE5CAE4123}">
      <dgm:prSet/>
      <dgm:spPr/>
      <dgm:t>
        <a:bodyPr/>
        <a:lstStyle/>
        <a:p>
          <a:endParaRPr lang="ru-RU"/>
        </a:p>
      </dgm:t>
    </dgm:pt>
    <dgm:pt modelId="{38F39B68-A2C9-454A-A7BD-24916312C876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1500" b="1" dirty="0">
              <a:latin typeface="Liberation Serif" pitchFamily="18" charset="0"/>
            </a:rPr>
            <a:t>Нецелевое использование бюджетных средств</a:t>
          </a:r>
          <a:br>
            <a:rPr lang="ru-RU" sz="1600" dirty="0">
              <a:latin typeface="Liberation Serif" pitchFamily="18" charset="0"/>
            </a:rPr>
          </a:br>
          <a:r>
            <a:rPr lang="ru-RU" sz="1300" i="1" dirty="0">
              <a:latin typeface="Liberation Serif" pitchFamily="18" charset="0"/>
            </a:rPr>
            <a:t>(оплата фактически невыполненных работ; средства использованы на оплату товаров, работ услуг не предусмотренных соглашением о предоставлении средств)</a:t>
          </a:r>
        </a:p>
      </dgm:t>
    </dgm:pt>
    <dgm:pt modelId="{9C287EA3-6B5E-48D1-A23F-2CB5A81A3773}" type="parTrans" cxnId="{322F608F-A180-482E-91AA-5274661881EA}">
      <dgm:prSet/>
      <dgm:spPr/>
      <dgm:t>
        <a:bodyPr/>
        <a:lstStyle/>
        <a:p>
          <a:endParaRPr lang="ru-RU"/>
        </a:p>
      </dgm:t>
    </dgm:pt>
    <dgm:pt modelId="{7EF4DF8E-85E3-4141-A4BF-F79967D6B676}" type="sibTrans" cxnId="{322F608F-A180-482E-91AA-5274661881EA}">
      <dgm:prSet/>
      <dgm:spPr/>
      <dgm:t>
        <a:bodyPr/>
        <a:lstStyle/>
        <a:p>
          <a:endParaRPr lang="ru-RU"/>
        </a:p>
      </dgm:t>
    </dgm:pt>
    <dgm:pt modelId="{FC73E151-F578-48DD-840A-37C717983580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1500" b="1" dirty="0">
              <a:latin typeface="Liberation Serif" pitchFamily="18" charset="0"/>
            </a:rPr>
            <a:t>Нарушение ведения бухгалтерского учёта и составление отчётности</a:t>
          </a:r>
          <a:endParaRPr lang="ru-RU" sz="1500" b="1" dirty="0"/>
        </a:p>
      </dgm:t>
    </dgm:pt>
    <dgm:pt modelId="{7068F116-530C-46F6-BFF3-CD00E862B044}" type="parTrans" cxnId="{F08B7A32-CA46-4C8E-8BB6-39C9623B9D26}">
      <dgm:prSet/>
      <dgm:spPr/>
      <dgm:t>
        <a:bodyPr/>
        <a:lstStyle/>
        <a:p>
          <a:endParaRPr lang="ru-RU"/>
        </a:p>
      </dgm:t>
    </dgm:pt>
    <dgm:pt modelId="{BD1EC16A-6874-40E9-9E2F-F514421B4317}" type="sibTrans" cxnId="{F08B7A32-CA46-4C8E-8BB6-39C9623B9D26}">
      <dgm:prSet/>
      <dgm:spPr/>
      <dgm:t>
        <a:bodyPr/>
        <a:lstStyle/>
        <a:p>
          <a:endParaRPr lang="ru-RU"/>
        </a:p>
      </dgm:t>
    </dgm:pt>
    <dgm:pt modelId="{A4EBE158-4A15-44E8-BDC5-33925F7A92E8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1500" b="1" dirty="0">
              <a:latin typeface="Liberation Serif" pitchFamily="18" charset="0"/>
            </a:rPr>
            <a:t>Нарушение порядка и условий предоставления субсидий, </a:t>
          </a:r>
          <a:br>
            <a:rPr lang="ru-RU" sz="1500" b="1" dirty="0">
              <a:latin typeface="Liberation Serif" pitchFamily="18" charset="0"/>
            </a:rPr>
          </a:br>
          <a:r>
            <a:rPr lang="ru-RU" sz="1500" b="1" dirty="0">
              <a:latin typeface="Liberation Serif" pitchFamily="18" charset="0"/>
            </a:rPr>
            <a:t>включая не выполнение государственного задания</a:t>
          </a:r>
          <a:endParaRPr lang="ru-RU" sz="1500" b="1" dirty="0"/>
        </a:p>
      </dgm:t>
    </dgm:pt>
    <dgm:pt modelId="{BEC0A6DA-3FDF-4BFA-B840-3C6765F4D5CD}" type="parTrans" cxnId="{653930AC-DD67-4B0D-8325-F0C1667085DD}">
      <dgm:prSet/>
      <dgm:spPr/>
      <dgm:t>
        <a:bodyPr/>
        <a:lstStyle/>
        <a:p>
          <a:endParaRPr lang="ru-RU"/>
        </a:p>
      </dgm:t>
    </dgm:pt>
    <dgm:pt modelId="{1426EC13-CCFC-483D-BF23-00F1DA605BD1}" type="sibTrans" cxnId="{653930AC-DD67-4B0D-8325-F0C1667085DD}">
      <dgm:prSet/>
      <dgm:spPr/>
      <dgm:t>
        <a:bodyPr/>
        <a:lstStyle/>
        <a:p>
          <a:endParaRPr lang="ru-RU"/>
        </a:p>
      </dgm:t>
    </dgm:pt>
    <dgm:pt modelId="{D5232C82-D4C2-42D4-A6A4-74B95E331F6C}" type="pres">
      <dgm:prSet presAssocID="{C75768FE-2A36-485D-A75B-6DD1F50B593F}" presName="linearFlow" presStyleCnt="0">
        <dgm:presLayoutVars>
          <dgm:dir/>
          <dgm:animLvl val="lvl"/>
          <dgm:resizeHandles val="exact"/>
        </dgm:presLayoutVars>
      </dgm:prSet>
      <dgm:spPr/>
    </dgm:pt>
    <dgm:pt modelId="{47105404-F1ED-4091-BB31-543BFD2F4D77}" type="pres">
      <dgm:prSet presAssocID="{1FE15741-C65B-4CC1-AC3D-61097FE0F6A6}" presName="composite" presStyleCnt="0"/>
      <dgm:spPr/>
    </dgm:pt>
    <dgm:pt modelId="{41513AFA-5550-453B-BCA8-952A4D53508A}" type="pres">
      <dgm:prSet presAssocID="{1FE15741-C65B-4CC1-AC3D-61097FE0F6A6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BAA6F23F-F9A7-4A62-B5AC-186E3B77CFA4}" type="pres">
      <dgm:prSet presAssocID="{1FE15741-C65B-4CC1-AC3D-61097FE0F6A6}" presName="descendantText" presStyleLbl="alignAcc1" presStyleIdx="0" presStyleCnt="5" custLinFactNeighborX="7442" custLinFactNeighborY="-695">
        <dgm:presLayoutVars>
          <dgm:bulletEnabled val="1"/>
        </dgm:presLayoutVars>
      </dgm:prSet>
      <dgm:spPr/>
    </dgm:pt>
    <dgm:pt modelId="{192DDD17-9BC9-4B70-82C3-525A16C8ADAC}" type="pres">
      <dgm:prSet presAssocID="{2529AE92-9538-416D-996D-D5DE105DE804}" presName="sp" presStyleCnt="0"/>
      <dgm:spPr/>
    </dgm:pt>
    <dgm:pt modelId="{9F652F20-968E-45FF-A5FC-80358ECA54F6}" type="pres">
      <dgm:prSet presAssocID="{09186602-E4A3-421E-8F15-AA9E5EE9035B}" presName="composite" presStyleCnt="0"/>
      <dgm:spPr/>
    </dgm:pt>
    <dgm:pt modelId="{8934AC2A-9472-41C9-8D4F-8B50A014EADA}" type="pres">
      <dgm:prSet presAssocID="{09186602-E4A3-421E-8F15-AA9E5EE9035B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71FC26B6-B9EC-45D6-9254-00D2B196D221}" type="pres">
      <dgm:prSet presAssocID="{09186602-E4A3-421E-8F15-AA9E5EE9035B}" presName="descendantText" presStyleLbl="alignAcc1" presStyleIdx="1" presStyleCnt="5">
        <dgm:presLayoutVars>
          <dgm:bulletEnabled val="1"/>
        </dgm:presLayoutVars>
      </dgm:prSet>
      <dgm:spPr/>
    </dgm:pt>
    <dgm:pt modelId="{E11FDF43-4804-4AAF-A775-C13475DAE692}" type="pres">
      <dgm:prSet presAssocID="{EAD66ACF-9B53-43A4-B42A-85CC9DB885B0}" presName="sp" presStyleCnt="0"/>
      <dgm:spPr/>
    </dgm:pt>
    <dgm:pt modelId="{66863E14-ECC4-4AC7-9088-199A40E54DDA}" type="pres">
      <dgm:prSet presAssocID="{0C204155-F8B8-49DE-B191-AE55F9B85E32}" presName="composite" presStyleCnt="0"/>
      <dgm:spPr/>
    </dgm:pt>
    <dgm:pt modelId="{536F6C0F-09A2-4742-A0B4-A47DBD61A52A}" type="pres">
      <dgm:prSet presAssocID="{0C204155-F8B8-49DE-B191-AE55F9B85E32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45FCA954-F674-4E6A-98A6-E31DE2444758}" type="pres">
      <dgm:prSet presAssocID="{0C204155-F8B8-49DE-B191-AE55F9B85E32}" presName="descendantText" presStyleLbl="alignAcc1" presStyleIdx="2" presStyleCnt="5">
        <dgm:presLayoutVars>
          <dgm:bulletEnabled val="1"/>
        </dgm:presLayoutVars>
      </dgm:prSet>
      <dgm:spPr/>
    </dgm:pt>
    <dgm:pt modelId="{8FEC4992-DD72-483D-96E4-8A5F632AB075}" type="pres">
      <dgm:prSet presAssocID="{DA0D062F-05AB-46E3-A3E1-DD3DADC4B25C}" presName="sp" presStyleCnt="0"/>
      <dgm:spPr/>
    </dgm:pt>
    <dgm:pt modelId="{F611A648-C9E9-4A61-BDF3-231ECF15315D}" type="pres">
      <dgm:prSet presAssocID="{E4FF49FD-139B-4FDF-BF82-D59543A60E27}" presName="composite" presStyleCnt="0"/>
      <dgm:spPr/>
    </dgm:pt>
    <dgm:pt modelId="{85D0B1E6-CF40-4119-9DFF-125838D38450}" type="pres">
      <dgm:prSet presAssocID="{E4FF49FD-139B-4FDF-BF82-D59543A60E27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D1DDEF2C-F7B4-45D3-98B0-752EC0CBE47F}" type="pres">
      <dgm:prSet presAssocID="{E4FF49FD-139B-4FDF-BF82-D59543A60E27}" presName="descendantText" presStyleLbl="alignAcc1" presStyleIdx="3" presStyleCnt="5">
        <dgm:presLayoutVars>
          <dgm:bulletEnabled val="1"/>
        </dgm:presLayoutVars>
      </dgm:prSet>
      <dgm:spPr/>
    </dgm:pt>
    <dgm:pt modelId="{B253C63C-5895-4D17-8D33-76BC8C21CE7F}" type="pres">
      <dgm:prSet presAssocID="{79D3F716-E9FC-4803-905E-19E500561A63}" presName="sp" presStyleCnt="0"/>
      <dgm:spPr/>
    </dgm:pt>
    <dgm:pt modelId="{418238FC-C42F-4AE5-A08F-7604D4DF5B35}" type="pres">
      <dgm:prSet presAssocID="{06CF2772-B965-446F-BE3E-5D7B03DBCB88}" presName="composite" presStyleCnt="0"/>
      <dgm:spPr/>
    </dgm:pt>
    <dgm:pt modelId="{28575524-54D1-4340-B34B-0F283BD9D566}" type="pres">
      <dgm:prSet presAssocID="{06CF2772-B965-446F-BE3E-5D7B03DBCB88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511F3833-8119-46BA-B30E-B5E45B6928BD}" type="pres">
      <dgm:prSet presAssocID="{06CF2772-B965-446F-BE3E-5D7B03DBCB88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0E873E02-E413-4F12-976E-DF500B0232A2}" type="presOf" srcId="{FC73E151-F578-48DD-840A-37C717983580}" destId="{511F3833-8119-46BA-B30E-B5E45B6928BD}" srcOrd="0" destOrd="0" presId="urn:microsoft.com/office/officeart/2005/8/layout/chevron2"/>
    <dgm:cxn modelId="{EA181A0E-5390-4C3D-ACC6-AECC2689DC5E}" type="presOf" srcId="{1FE15741-C65B-4CC1-AC3D-61097FE0F6A6}" destId="{41513AFA-5550-453B-BCA8-952A4D53508A}" srcOrd="0" destOrd="0" presId="urn:microsoft.com/office/officeart/2005/8/layout/chevron2"/>
    <dgm:cxn modelId="{52200910-8503-42AA-9896-CD99CABA19A7}" type="presOf" srcId="{E4FF49FD-139B-4FDF-BF82-D59543A60E27}" destId="{85D0B1E6-CF40-4119-9DFF-125838D38450}" srcOrd="0" destOrd="0" presId="urn:microsoft.com/office/officeart/2005/8/layout/chevron2"/>
    <dgm:cxn modelId="{83BCD81A-1039-4039-9653-AF48113649CE}" type="presOf" srcId="{A4EBE158-4A15-44E8-BDC5-33925F7A92E8}" destId="{D1DDEF2C-F7B4-45D3-98B0-752EC0CBE47F}" srcOrd="0" destOrd="0" presId="urn:microsoft.com/office/officeart/2005/8/layout/chevron2"/>
    <dgm:cxn modelId="{F08B7A32-CA46-4C8E-8BB6-39C9623B9D26}" srcId="{06CF2772-B965-446F-BE3E-5D7B03DBCB88}" destId="{FC73E151-F578-48DD-840A-37C717983580}" srcOrd="0" destOrd="0" parTransId="{7068F116-530C-46F6-BFF3-CD00E862B044}" sibTransId="{BD1EC16A-6874-40E9-9E2F-F514421B4317}"/>
    <dgm:cxn modelId="{619FCA65-1254-4476-B473-FB8E14ACEDD6}" type="presOf" srcId="{06CF2772-B965-446F-BE3E-5D7B03DBCB88}" destId="{28575524-54D1-4340-B34B-0F283BD9D566}" srcOrd="0" destOrd="0" presId="urn:microsoft.com/office/officeart/2005/8/layout/chevron2"/>
    <dgm:cxn modelId="{B2BF6050-3623-4448-B52D-15FE46F7E2C2}" type="presOf" srcId="{4B6BB785-8E49-4995-9645-235DAE5C3A87}" destId="{71FC26B6-B9EC-45D6-9254-00D2B196D221}" srcOrd="0" destOrd="0" presId="urn:microsoft.com/office/officeart/2005/8/layout/chevron2"/>
    <dgm:cxn modelId="{98F10457-9E83-45BE-B5F5-311A9C8B9038}" type="presOf" srcId="{C75768FE-2A36-485D-A75B-6DD1F50B593F}" destId="{D5232C82-D4C2-42D4-A6A4-74B95E331F6C}" srcOrd="0" destOrd="0" presId="urn:microsoft.com/office/officeart/2005/8/layout/chevron2"/>
    <dgm:cxn modelId="{5198D380-9768-4EB8-B481-5DD44D1D751D}" type="presOf" srcId="{0C204155-F8B8-49DE-B191-AE55F9B85E32}" destId="{536F6C0F-09A2-4742-A0B4-A47DBD61A52A}" srcOrd="0" destOrd="0" presId="urn:microsoft.com/office/officeart/2005/8/layout/chevron2"/>
    <dgm:cxn modelId="{C5348B88-9296-4A27-A058-2577786FD111}" srcId="{C75768FE-2A36-485D-A75B-6DD1F50B593F}" destId="{09186602-E4A3-421E-8F15-AA9E5EE9035B}" srcOrd="1" destOrd="0" parTransId="{7DB3D43E-1169-4A77-AAB9-216451C985C7}" sibTransId="{EAD66ACF-9B53-43A4-B42A-85CC9DB885B0}"/>
    <dgm:cxn modelId="{70F6A08A-4108-40CF-9100-3DEF6F44239E}" type="presOf" srcId="{09186602-E4A3-421E-8F15-AA9E5EE9035B}" destId="{8934AC2A-9472-41C9-8D4F-8B50A014EADA}" srcOrd="0" destOrd="0" presId="urn:microsoft.com/office/officeart/2005/8/layout/chevron2"/>
    <dgm:cxn modelId="{4C92F48A-F922-4353-A6A7-EBFE5CAE4123}" srcId="{0C204155-F8B8-49DE-B191-AE55F9B85E32}" destId="{562814B0-5C02-4D9A-B9E8-4378133D8098}" srcOrd="0" destOrd="0" parTransId="{9ABE3FF9-5907-422C-BB69-F9D23CAA5F85}" sibTransId="{27A50F8D-E3E0-4BF8-870B-7A955FE35436}"/>
    <dgm:cxn modelId="{322F608F-A180-482E-91AA-5274661881EA}" srcId="{1FE15741-C65B-4CC1-AC3D-61097FE0F6A6}" destId="{38F39B68-A2C9-454A-A7BD-24916312C876}" srcOrd="0" destOrd="0" parTransId="{9C287EA3-6B5E-48D1-A23F-2CB5A81A3773}" sibTransId="{7EF4DF8E-85E3-4141-A4BF-F79967D6B676}"/>
    <dgm:cxn modelId="{653930AC-DD67-4B0D-8325-F0C1667085DD}" srcId="{E4FF49FD-139B-4FDF-BF82-D59543A60E27}" destId="{A4EBE158-4A15-44E8-BDC5-33925F7A92E8}" srcOrd="0" destOrd="0" parTransId="{BEC0A6DA-3FDF-4BFA-B840-3C6765F4D5CD}" sibTransId="{1426EC13-CCFC-483D-BF23-00F1DA605BD1}"/>
    <dgm:cxn modelId="{DAAFC7B0-1B3D-4B0D-AE26-B52C7CD42E46}" type="presOf" srcId="{38F39B68-A2C9-454A-A7BD-24916312C876}" destId="{BAA6F23F-F9A7-4A62-B5AC-186E3B77CFA4}" srcOrd="0" destOrd="0" presId="urn:microsoft.com/office/officeart/2005/8/layout/chevron2"/>
    <dgm:cxn modelId="{1E5AFAB0-483C-4C98-9FBF-59A588D60561}" srcId="{C75768FE-2A36-485D-A75B-6DD1F50B593F}" destId="{E4FF49FD-139B-4FDF-BF82-D59543A60E27}" srcOrd="3" destOrd="0" parTransId="{37351287-8879-4EF1-A7C3-B0BF6E35A8AD}" sibTransId="{79D3F716-E9FC-4803-905E-19E500561A63}"/>
    <dgm:cxn modelId="{3E58E4B7-414A-4C92-ACEA-9EBACF35CBE1}" srcId="{C75768FE-2A36-485D-A75B-6DD1F50B593F}" destId="{1FE15741-C65B-4CC1-AC3D-61097FE0F6A6}" srcOrd="0" destOrd="0" parTransId="{2F8CD755-176A-41E6-8C2E-05A96D1C9DAC}" sibTransId="{2529AE92-9538-416D-996D-D5DE105DE804}"/>
    <dgm:cxn modelId="{F18B37BF-DEAD-4AFC-8A36-7F6EF50E3D81}" srcId="{C75768FE-2A36-485D-A75B-6DD1F50B593F}" destId="{06CF2772-B965-446F-BE3E-5D7B03DBCB88}" srcOrd="4" destOrd="0" parTransId="{71E6B544-05BA-44AD-9AB0-2C99AA282690}" sibTransId="{A3636F79-EE92-4938-B4DD-F017C430A9A7}"/>
    <dgm:cxn modelId="{335C37DE-6AB2-40CF-864C-C80A3F9C8C4E}" type="presOf" srcId="{562814B0-5C02-4D9A-B9E8-4378133D8098}" destId="{45FCA954-F674-4E6A-98A6-E31DE2444758}" srcOrd="0" destOrd="0" presId="urn:microsoft.com/office/officeart/2005/8/layout/chevron2"/>
    <dgm:cxn modelId="{989975F5-6A60-4CCB-856E-184E663D61C7}" srcId="{C75768FE-2A36-485D-A75B-6DD1F50B593F}" destId="{0C204155-F8B8-49DE-B191-AE55F9B85E32}" srcOrd="2" destOrd="0" parTransId="{779BBA5B-3D88-4F6E-A450-A96EE2794270}" sibTransId="{DA0D062F-05AB-46E3-A3E1-DD3DADC4B25C}"/>
    <dgm:cxn modelId="{BE969BFE-56EC-47C2-8081-56697695A149}" srcId="{09186602-E4A3-421E-8F15-AA9E5EE9035B}" destId="{4B6BB785-8E49-4995-9645-235DAE5C3A87}" srcOrd="0" destOrd="0" parTransId="{9EC3F4C7-F2C9-47F5-9A17-23545008959A}" sibTransId="{7099C3A8-0EA8-4D32-B1EB-DCAF7C545990}"/>
    <dgm:cxn modelId="{FEC3DD6E-0F56-4D55-809A-2DDFB3B65426}" type="presParOf" srcId="{D5232C82-D4C2-42D4-A6A4-74B95E331F6C}" destId="{47105404-F1ED-4091-BB31-543BFD2F4D77}" srcOrd="0" destOrd="0" presId="urn:microsoft.com/office/officeart/2005/8/layout/chevron2"/>
    <dgm:cxn modelId="{9C593A17-1E81-4386-A484-67C4723AFC5A}" type="presParOf" srcId="{47105404-F1ED-4091-BB31-543BFD2F4D77}" destId="{41513AFA-5550-453B-BCA8-952A4D53508A}" srcOrd="0" destOrd="0" presId="urn:microsoft.com/office/officeart/2005/8/layout/chevron2"/>
    <dgm:cxn modelId="{CF41D96D-AF72-4EC2-ABE4-A5A11B0C74DE}" type="presParOf" srcId="{47105404-F1ED-4091-BB31-543BFD2F4D77}" destId="{BAA6F23F-F9A7-4A62-B5AC-186E3B77CFA4}" srcOrd="1" destOrd="0" presId="urn:microsoft.com/office/officeart/2005/8/layout/chevron2"/>
    <dgm:cxn modelId="{AB8FCB16-0745-4D13-90B7-7F9D5D376A2F}" type="presParOf" srcId="{D5232C82-D4C2-42D4-A6A4-74B95E331F6C}" destId="{192DDD17-9BC9-4B70-82C3-525A16C8ADAC}" srcOrd="1" destOrd="0" presId="urn:microsoft.com/office/officeart/2005/8/layout/chevron2"/>
    <dgm:cxn modelId="{099CDD05-0489-4971-A4BF-D2EFFBB91F50}" type="presParOf" srcId="{D5232C82-D4C2-42D4-A6A4-74B95E331F6C}" destId="{9F652F20-968E-45FF-A5FC-80358ECA54F6}" srcOrd="2" destOrd="0" presId="urn:microsoft.com/office/officeart/2005/8/layout/chevron2"/>
    <dgm:cxn modelId="{22DEA634-CA03-403E-8A9E-BA815C774990}" type="presParOf" srcId="{9F652F20-968E-45FF-A5FC-80358ECA54F6}" destId="{8934AC2A-9472-41C9-8D4F-8B50A014EADA}" srcOrd="0" destOrd="0" presId="urn:microsoft.com/office/officeart/2005/8/layout/chevron2"/>
    <dgm:cxn modelId="{48072536-4EEC-480C-8597-77A3C8D068E6}" type="presParOf" srcId="{9F652F20-968E-45FF-A5FC-80358ECA54F6}" destId="{71FC26B6-B9EC-45D6-9254-00D2B196D221}" srcOrd="1" destOrd="0" presId="urn:microsoft.com/office/officeart/2005/8/layout/chevron2"/>
    <dgm:cxn modelId="{A04C6119-AEBB-4D61-87B7-781DB895BBDC}" type="presParOf" srcId="{D5232C82-D4C2-42D4-A6A4-74B95E331F6C}" destId="{E11FDF43-4804-4AAF-A775-C13475DAE692}" srcOrd="3" destOrd="0" presId="urn:microsoft.com/office/officeart/2005/8/layout/chevron2"/>
    <dgm:cxn modelId="{F8BE0440-602B-43DE-8880-4FEC734936ED}" type="presParOf" srcId="{D5232C82-D4C2-42D4-A6A4-74B95E331F6C}" destId="{66863E14-ECC4-4AC7-9088-199A40E54DDA}" srcOrd="4" destOrd="0" presId="urn:microsoft.com/office/officeart/2005/8/layout/chevron2"/>
    <dgm:cxn modelId="{9A73F86F-96E7-4BE3-9095-6800A0EA8601}" type="presParOf" srcId="{66863E14-ECC4-4AC7-9088-199A40E54DDA}" destId="{536F6C0F-09A2-4742-A0B4-A47DBD61A52A}" srcOrd="0" destOrd="0" presId="urn:microsoft.com/office/officeart/2005/8/layout/chevron2"/>
    <dgm:cxn modelId="{8977F93E-30F9-4251-B3EB-0753B3B27A12}" type="presParOf" srcId="{66863E14-ECC4-4AC7-9088-199A40E54DDA}" destId="{45FCA954-F674-4E6A-98A6-E31DE2444758}" srcOrd="1" destOrd="0" presId="urn:microsoft.com/office/officeart/2005/8/layout/chevron2"/>
    <dgm:cxn modelId="{595ADE96-5250-4DE7-A22D-D7636ED41305}" type="presParOf" srcId="{D5232C82-D4C2-42D4-A6A4-74B95E331F6C}" destId="{8FEC4992-DD72-483D-96E4-8A5F632AB075}" srcOrd="5" destOrd="0" presId="urn:microsoft.com/office/officeart/2005/8/layout/chevron2"/>
    <dgm:cxn modelId="{9D7D88C2-5FC1-4A0A-ABA5-E1D272844FF9}" type="presParOf" srcId="{D5232C82-D4C2-42D4-A6A4-74B95E331F6C}" destId="{F611A648-C9E9-4A61-BDF3-231ECF15315D}" srcOrd="6" destOrd="0" presId="urn:microsoft.com/office/officeart/2005/8/layout/chevron2"/>
    <dgm:cxn modelId="{0C659426-D56E-4B7D-A6F2-F9E1C863E831}" type="presParOf" srcId="{F611A648-C9E9-4A61-BDF3-231ECF15315D}" destId="{85D0B1E6-CF40-4119-9DFF-125838D38450}" srcOrd="0" destOrd="0" presId="urn:microsoft.com/office/officeart/2005/8/layout/chevron2"/>
    <dgm:cxn modelId="{697E9606-BDEB-4B43-A525-DEC1E1A319E7}" type="presParOf" srcId="{F611A648-C9E9-4A61-BDF3-231ECF15315D}" destId="{D1DDEF2C-F7B4-45D3-98B0-752EC0CBE47F}" srcOrd="1" destOrd="0" presId="urn:microsoft.com/office/officeart/2005/8/layout/chevron2"/>
    <dgm:cxn modelId="{438610C3-0BD2-4834-B38B-DC4F52CFCA2D}" type="presParOf" srcId="{D5232C82-D4C2-42D4-A6A4-74B95E331F6C}" destId="{B253C63C-5895-4D17-8D33-76BC8C21CE7F}" srcOrd="7" destOrd="0" presId="urn:microsoft.com/office/officeart/2005/8/layout/chevron2"/>
    <dgm:cxn modelId="{7086138D-2B6F-42CF-9E57-4156886C60EA}" type="presParOf" srcId="{D5232C82-D4C2-42D4-A6A4-74B95E331F6C}" destId="{418238FC-C42F-4AE5-A08F-7604D4DF5B35}" srcOrd="8" destOrd="0" presId="urn:microsoft.com/office/officeart/2005/8/layout/chevron2"/>
    <dgm:cxn modelId="{88909F90-BB2F-4E1E-8D94-15654C51490F}" type="presParOf" srcId="{418238FC-C42F-4AE5-A08F-7604D4DF5B35}" destId="{28575524-54D1-4340-B34B-0F283BD9D566}" srcOrd="0" destOrd="0" presId="urn:microsoft.com/office/officeart/2005/8/layout/chevron2"/>
    <dgm:cxn modelId="{05C059E8-2CF3-46B9-86C7-DF4EA9854C11}" type="presParOf" srcId="{418238FC-C42F-4AE5-A08F-7604D4DF5B35}" destId="{511F3833-8119-46BA-B30E-B5E45B6928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5768FE-2A36-485D-A75B-6DD1F50B593F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E15741-C65B-4CC1-AC3D-61097FE0F6A6}">
      <dgm:prSet phldrT="[Текст]" phldr="1"/>
      <dgm:spPr>
        <a:solidFill>
          <a:schemeClr val="accent3">
            <a:lumMod val="75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F8CD755-176A-41E6-8C2E-05A96D1C9DAC}" type="parTrans" cxnId="{3E58E4B7-414A-4C92-ACEA-9EBACF35CBE1}">
      <dgm:prSet/>
      <dgm:spPr/>
      <dgm:t>
        <a:bodyPr/>
        <a:lstStyle/>
        <a:p>
          <a:endParaRPr lang="ru-RU"/>
        </a:p>
      </dgm:t>
    </dgm:pt>
    <dgm:pt modelId="{2529AE92-9538-416D-996D-D5DE105DE804}" type="sibTrans" cxnId="{3E58E4B7-414A-4C92-ACEA-9EBACF35CBE1}">
      <dgm:prSet/>
      <dgm:spPr/>
      <dgm:t>
        <a:bodyPr/>
        <a:lstStyle/>
        <a:p>
          <a:endParaRPr lang="ru-RU"/>
        </a:p>
      </dgm:t>
    </dgm:pt>
    <dgm:pt modelId="{09186602-E4A3-421E-8F15-AA9E5EE9035B}">
      <dgm:prSet phldrT="[Текст]"/>
      <dgm:spPr>
        <a:solidFill>
          <a:schemeClr val="accent3">
            <a:lumMod val="75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 dirty="0"/>
        </a:p>
      </dgm:t>
    </dgm:pt>
    <dgm:pt modelId="{7DB3D43E-1169-4A77-AAB9-216451C985C7}" type="parTrans" cxnId="{C5348B88-9296-4A27-A058-2577786FD111}">
      <dgm:prSet/>
      <dgm:spPr/>
      <dgm:t>
        <a:bodyPr/>
        <a:lstStyle/>
        <a:p>
          <a:endParaRPr lang="ru-RU"/>
        </a:p>
      </dgm:t>
    </dgm:pt>
    <dgm:pt modelId="{EAD66ACF-9B53-43A4-B42A-85CC9DB885B0}" type="sibTrans" cxnId="{C5348B88-9296-4A27-A058-2577786FD111}">
      <dgm:prSet/>
      <dgm:spPr/>
      <dgm:t>
        <a:bodyPr/>
        <a:lstStyle/>
        <a:p>
          <a:endParaRPr lang="ru-RU"/>
        </a:p>
      </dgm:t>
    </dgm:pt>
    <dgm:pt modelId="{0C204155-F8B8-49DE-B191-AE55F9B85E32}">
      <dgm:prSet phldrT="[Текст]"/>
      <dgm:spPr>
        <a:solidFill>
          <a:schemeClr val="accent3">
            <a:lumMod val="75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 dirty="0"/>
        </a:p>
      </dgm:t>
    </dgm:pt>
    <dgm:pt modelId="{779BBA5B-3D88-4F6E-A450-A96EE2794270}" type="parTrans" cxnId="{989975F5-6A60-4CCB-856E-184E663D61C7}">
      <dgm:prSet/>
      <dgm:spPr/>
      <dgm:t>
        <a:bodyPr/>
        <a:lstStyle/>
        <a:p>
          <a:endParaRPr lang="ru-RU"/>
        </a:p>
      </dgm:t>
    </dgm:pt>
    <dgm:pt modelId="{DA0D062F-05AB-46E3-A3E1-DD3DADC4B25C}" type="sibTrans" cxnId="{989975F5-6A60-4CCB-856E-184E663D61C7}">
      <dgm:prSet/>
      <dgm:spPr/>
      <dgm:t>
        <a:bodyPr/>
        <a:lstStyle/>
        <a:p>
          <a:endParaRPr lang="ru-RU"/>
        </a:p>
      </dgm:t>
    </dgm:pt>
    <dgm:pt modelId="{E4FF49FD-139B-4FDF-BF82-D59543A60E27}">
      <dgm:prSet phldrT="[Текст]" phldr="1"/>
      <dgm:spPr>
        <a:solidFill>
          <a:schemeClr val="accent3">
            <a:lumMod val="75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 dirty="0"/>
        </a:p>
      </dgm:t>
    </dgm:pt>
    <dgm:pt modelId="{37351287-8879-4EF1-A7C3-B0BF6E35A8AD}" type="parTrans" cxnId="{1E5AFAB0-483C-4C98-9FBF-59A588D60561}">
      <dgm:prSet/>
      <dgm:spPr/>
      <dgm:t>
        <a:bodyPr/>
        <a:lstStyle/>
        <a:p>
          <a:endParaRPr lang="ru-RU"/>
        </a:p>
      </dgm:t>
    </dgm:pt>
    <dgm:pt modelId="{79D3F716-E9FC-4803-905E-19E500561A63}" type="sibTrans" cxnId="{1E5AFAB0-483C-4C98-9FBF-59A588D60561}">
      <dgm:prSet/>
      <dgm:spPr/>
      <dgm:t>
        <a:bodyPr/>
        <a:lstStyle/>
        <a:p>
          <a:endParaRPr lang="ru-RU"/>
        </a:p>
      </dgm:t>
    </dgm:pt>
    <dgm:pt modelId="{06CF2772-B965-446F-BE3E-5D7B03DBCB88}">
      <dgm:prSet phldrT="[Текст]"/>
      <dgm:spPr>
        <a:solidFill>
          <a:schemeClr val="accent3">
            <a:lumMod val="75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 dirty="0"/>
        </a:p>
      </dgm:t>
    </dgm:pt>
    <dgm:pt modelId="{71E6B544-05BA-44AD-9AB0-2C99AA282690}" type="parTrans" cxnId="{F18B37BF-DEAD-4AFC-8A36-7F6EF50E3D81}">
      <dgm:prSet/>
      <dgm:spPr/>
      <dgm:t>
        <a:bodyPr/>
        <a:lstStyle/>
        <a:p>
          <a:endParaRPr lang="ru-RU"/>
        </a:p>
      </dgm:t>
    </dgm:pt>
    <dgm:pt modelId="{A3636F79-EE92-4938-B4DD-F017C430A9A7}" type="sibTrans" cxnId="{F18B37BF-DEAD-4AFC-8A36-7F6EF50E3D81}">
      <dgm:prSet/>
      <dgm:spPr/>
      <dgm:t>
        <a:bodyPr/>
        <a:lstStyle/>
        <a:p>
          <a:endParaRPr lang="ru-RU"/>
        </a:p>
      </dgm:t>
    </dgm:pt>
    <dgm:pt modelId="{2995FCC7-43FA-4A62-AE7D-D82AE3F2E305}">
      <dgm:prSet phldrT="[Текст]"/>
      <dgm:spPr>
        <a:solidFill>
          <a:schemeClr val="accent3">
            <a:lumMod val="75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 dirty="0"/>
        </a:p>
      </dgm:t>
    </dgm:pt>
    <dgm:pt modelId="{285B4043-85A5-43E2-B20F-647F15280775}" type="parTrans" cxnId="{F8A9DDBC-790A-4277-A21C-27A448A417A7}">
      <dgm:prSet/>
      <dgm:spPr/>
      <dgm:t>
        <a:bodyPr/>
        <a:lstStyle/>
        <a:p>
          <a:endParaRPr lang="ru-RU"/>
        </a:p>
      </dgm:t>
    </dgm:pt>
    <dgm:pt modelId="{200909BA-E2A4-49C5-A6C9-30585F11BD03}" type="sibTrans" cxnId="{F8A9DDBC-790A-4277-A21C-27A448A417A7}">
      <dgm:prSet/>
      <dgm:spPr/>
      <dgm:t>
        <a:bodyPr/>
        <a:lstStyle/>
        <a:p>
          <a:endParaRPr lang="ru-RU"/>
        </a:p>
      </dgm:t>
    </dgm:pt>
    <dgm:pt modelId="{EAC55452-E92A-4C1C-B728-66128B0054FC}">
      <dgm:prSet custT="1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>
              <a:latin typeface="Liberation Serif" pitchFamily="18" charset="0"/>
            </a:rPr>
            <a:t>Осуществление закупок с превышением предельных цен и количества закупаемых товаров, работ, услуг</a:t>
          </a:r>
          <a:endParaRPr lang="ru-RU" sz="1600" dirty="0"/>
        </a:p>
      </dgm:t>
    </dgm:pt>
    <dgm:pt modelId="{C4D5F5D7-6897-4728-8B34-F052AEEE6A09}" type="parTrans" cxnId="{95D08A52-488B-48A6-B146-ED7905D10B3A}">
      <dgm:prSet/>
      <dgm:spPr/>
      <dgm:t>
        <a:bodyPr/>
        <a:lstStyle/>
        <a:p>
          <a:endParaRPr lang="ru-RU"/>
        </a:p>
      </dgm:t>
    </dgm:pt>
    <dgm:pt modelId="{1F40C93F-3FF1-4E42-908D-630D5BEBB5D9}" type="sibTrans" cxnId="{95D08A52-488B-48A6-B146-ED7905D10B3A}">
      <dgm:prSet/>
      <dgm:spPr/>
      <dgm:t>
        <a:bodyPr/>
        <a:lstStyle/>
        <a:p>
          <a:endParaRPr lang="ru-RU"/>
        </a:p>
      </dgm:t>
    </dgm:pt>
    <dgm:pt modelId="{4B6BB785-8E49-4995-9645-235DAE5C3A87}">
      <dgm:prSet custT="1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>
              <a:latin typeface="Liberation Serif" pitchFamily="18" charset="0"/>
            </a:rPr>
            <a:t>Нарушение порядка обоснования начальной (максимальной) цены контракта</a:t>
          </a:r>
          <a:endParaRPr lang="ru-RU" sz="1600" dirty="0"/>
        </a:p>
      </dgm:t>
    </dgm:pt>
    <dgm:pt modelId="{9EC3F4C7-F2C9-47F5-9A17-23545008959A}" type="parTrans" cxnId="{BE969BFE-56EC-47C2-8081-56697695A149}">
      <dgm:prSet/>
      <dgm:spPr/>
      <dgm:t>
        <a:bodyPr/>
        <a:lstStyle/>
        <a:p>
          <a:endParaRPr lang="ru-RU"/>
        </a:p>
      </dgm:t>
    </dgm:pt>
    <dgm:pt modelId="{7099C3A8-0EA8-4D32-B1EB-DCAF7C545990}" type="sibTrans" cxnId="{BE969BFE-56EC-47C2-8081-56697695A149}">
      <dgm:prSet/>
      <dgm:spPr/>
      <dgm:t>
        <a:bodyPr/>
        <a:lstStyle/>
        <a:p>
          <a:endParaRPr lang="ru-RU"/>
        </a:p>
      </dgm:t>
    </dgm:pt>
    <dgm:pt modelId="{562814B0-5C02-4D9A-B9E8-4378133D8098}">
      <dgm:prSet custT="1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>
              <a:latin typeface="Liberation Serif" pitchFamily="18" charset="0"/>
            </a:rPr>
            <a:t>Завышение начальных (максимальных) цен контрактов</a:t>
          </a:r>
          <a:endParaRPr lang="ru-RU" sz="1600" dirty="0"/>
        </a:p>
      </dgm:t>
    </dgm:pt>
    <dgm:pt modelId="{9ABE3FF9-5907-422C-BB69-F9D23CAA5F85}" type="parTrans" cxnId="{4C92F48A-F922-4353-A6A7-EBFE5CAE4123}">
      <dgm:prSet/>
      <dgm:spPr/>
      <dgm:t>
        <a:bodyPr/>
        <a:lstStyle/>
        <a:p>
          <a:endParaRPr lang="ru-RU"/>
        </a:p>
      </dgm:t>
    </dgm:pt>
    <dgm:pt modelId="{27A50F8D-E3E0-4BF8-870B-7A955FE35436}" type="sibTrans" cxnId="{4C92F48A-F922-4353-A6A7-EBFE5CAE4123}">
      <dgm:prSet/>
      <dgm:spPr/>
      <dgm:t>
        <a:bodyPr/>
        <a:lstStyle/>
        <a:p>
          <a:endParaRPr lang="ru-RU"/>
        </a:p>
      </dgm:t>
    </dgm:pt>
    <dgm:pt modelId="{B430B138-88EE-4A3C-85A4-A50F4D6A6C6B}">
      <dgm:prSet custT="1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>
              <a:latin typeface="Liberation Serif" pitchFamily="18" charset="0"/>
            </a:rPr>
            <a:t>Неправомерное изменение условий контрактов, влекущее увеличение количества закупаемых товаров, работ, услуг и (или) цены контракта более чем на 10% увеличение срока исполнения контракта </a:t>
          </a:r>
          <a:endParaRPr lang="ru-RU" sz="1600" dirty="0"/>
        </a:p>
      </dgm:t>
    </dgm:pt>
    <dgm:pt modelId="{1C37CD6A-E34D-46C1-8D19-21B6F7EFED4F}" type="parTrans" cxnId="{A6A6F30F-153A-40A4-8614-85D9C507F62D}">
      <dgm:prSet/>
      <dgm:spPr/>
      <dgm:t>
        <a:bodyPr/>
        <a:lstStyle/>
        <a:p>
          <a:endParaRPr lang="ru-RU"/>
        </a:p>
      </dgm:t>
    </dgm:pt>
    <dgm:pt modelId="{F8E0B11A-2F53-4AC3-9F6E-36781C9BB31C}" type="sibTrans" cxnId="{A6A6F30F-153A-40A4-8614-85D9C507F62D}">
      <dgm:prSet/>
      <dgm:spPr/>
      <dgm:t>
        <a:bodyPr/>
        <a:lstStyle/>
        <a:p>
          <a:endParaRPr lang="ru-RU"/>
        </a:p>
      </dgm:t>
    </dgm:pt>
    <dgm:pt modelId="{6D5733A8-23A4-41A1-8DCF-95CD5CBA6599}">
      <dgm:prSet custT="1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>
              <a:latin typeface="Liberation Serif" pitchFamily="18" charset="0"/>
            </a:rPr>
            <a:t>Оплата товаров, работ, услуг, не соответствующих условиям контрактов (ненадлежащая приемка)</a:t>
          </a:r>
          <a:endParaRPr lang="ru-RU" sz="1600" dirty="0"/>
        </a:p>
      </dgm:t>
    </dgm:pt>
    <dgm:pt modelId="{A4D2DCC6-3277-44D5-A088-0017AD26BF33}" type="parTrans" cxnId="{D7514BB7-995C-41DD-A3C2-B33821148273}">
      <dgm:prSet/>
      <dgm:spPr/>
      <dgm:t>
        <a:bodyPr/>
        <a:lstStyle/>
        <a:p>
          <a:endParaRPr lang="ru-RU"/>
        </a:p>
      </dgm:t>
    </dgm:pt>
    <dgm:pt modelId="{CCB636D4-F69E-4999-BFDD-577773489738}" type="sibTrans" cxnId="{D7514BB7-995C-41DD-A3C2-B33821148273}">
      <dgm:prSet/>
      <dgm:spPr/>
      <dgm:t>
        <a:bodyPr/>
        <a:lstStyle/>
        <a:p>
          <a:endParaRPr lang="ru-RU"/>
        </a:p>
      </dgm:t>
    </dgm:pt>
    <dgm:pt modelId="{CEA4F64F-0086-4731-B2B3-1CE570894243}">
      <dgm:prSet custT="1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>
              <a:latin typeface="Liberation Serif" pitchFamily="18" charset="0"/>
            </a:rPr>
            <a:t>Неприменение штрафных санкций к подрядчикам (поставщикам), нарушившим принятые обязательства по  контрактам</a:t>
          </a:r>
          <a:endParaRPr lang="ru-RU" sz="1600" dirty="0"/>
        </a:p>
      </dgm:t>
    </dgm:pt>
    <dgm:pt modelId="{5EDC9EED-B6E6-41F1-B5DB-F47162C6606B}" type="parTrans" cxnId="{86AF001B-81B7-4457-99E3-B516164DC4B6}">
      <dgm:prSet/>
      <dgm:spPr/>
      <dgm:t>
        <a:bodyPr/>
        <a:lstStyle/>
        <a:p>
          <a:endParaRPr lang="ru-RU"/>
        </a:p>
      </dgm:t>
    </dgm:pt>
    <dgm:pt modelId="{CA5DC63F-CAFC-422D-B033-A5FDF3AC9704}" type="sibTrans" cxnId="{86AF001B-81B7-4457-99E3-B516164DC4B6}">
      <dgm:prSet/>
      <dgm:spPr/>
      <dgm:t>
        <a:bodyPr/>
        <a:lstStyle/>
        <a:p>
          <a:endParaRPr lang="ru-RU"/>
        </a:p>
      </dgm:t>
    </dgm:pt>
    <dgm:pt modelId="{D5232C82-D4C2-42D4-A6A4-74B95E331F6C}" type="pres">
      <dgm:prSet presAssocID="{C75768FE-2A36-485D-A75B-6DD1F50B593F}" presName="linearFlow" presStyleCnt="0">
        <dgm:presLayoutVars>
          <dgm:dir/>
          <dgm:animLvl val="lvl"/>
          <dgm:resizeHandles val="exact"/>
        </dgm:presLayoutVars>
      </dgm:prSet>
      <dgm:spPr/>
    </dgm:pt>
    <dgm:pt modelId="{47105404-F1ED-4091-BB31-543BFD2F4D77}" type="pres">
      <dgm:prSet presAssocID="{1FE15741-C65B-4CC1-AC3D-61097FE0F6A6}" presName="composite" presStyleCnt="0"/>
      <dgm:spPr/>
    </dgm:pt>
    <dgm:pt modelId="{41513AFA-5550-453B-BCA8-952A4D53508A}" type="pres">
      <dgm:prSet presAssocID="{1FE15741-C65B-4CC1-AC3D-61097FE0F6A6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BAA6F23F-F9A7-4A62-B5AC-186E3B77CFA4}" type="pres">
      <dgm:prSet presAssocID="{1FE15741-C65B-4CC1-AC3D-61097FE0F6A6}" presName="descendantText" presStyleLbl="alignAcc1" presStyleIdx="0" presStyleCnt="6">
        <dgm:presLayoutVars>
          <dgm:bulletEnabled val="1"/>
        </dgm:presLayoutVars>
      </dgm:prSet>
      <dgm:spPr/>
    </dgm:pt>
    <dgm:pt modelId="{192DDD17-9BC9-4B70-82C3-525A16C8ADAC}" type="pres">
      <dgm:prSet presAssocID="{2529AE92-9538-416D-996D-D5DE105DE804}" presName="sp" presStyleCnt="0"/>
      <dgm:spPr/>
    </dgm:pt>
    <dgm:pt modelId="{9F652F20-968E-45FF-A5FC-80358ECA54F6}" type="pres">
      <dgm:prSet presAssocID="{09186602-E4A3-421E-8F15-AA9E5EE9035B}" presName="composite" presStyleCnt="0"/>
      <dgm:spPr/>
    </dgm:pt>
    <dgm:pt modelId="{8934AC2A-9472-41C9-8D4F-8B50A014EADA}" type="pres">
      <dgm:prSet presAssocID="{09186602-E4A3-421E-8F15-AA9E5EE9035B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71FC26B6-B9EC-45D6-9254-00D2B196D221}" type="pres">
      <dgm:prSet presAssocID="{09186602-E4A3-421E-8F15-AA9E5EE9035B}" presName="descendantText" presStyleLbl="alignAcc1" presStyleIdx="1" presStyleCnt="6">
        <dgm:presLayoutVars>
          <dgm:bulletEnabled val="1"/>
        </dgm:presLayoutVars>
      </dgm:prSet>
      <dgm:spPr/>
    </dgm:pt>
    <dgm:pt modelId="{E11FDF43-4804-4AAF-A775-C13475DAE692}" type="pres">
      <dgm:prSet presAssocID="{EAD66ACF-9B53-43A4-B42A-85CC9DB885B0}" presName="sp" presStyleCnt="0"/>
      <dgm:spPr/>
    </dgm:pt>
    <dgm:pt modelId="{66863E14-ECC4-4AC7-9088-199A40E54DDA}" type="pres">
      <dgm:prSet presAssocID="{0C204155-F8B8-49DE-B191-AE55F9B85E32}" presName="composite" presStyleCnt="0"/>
      <dgm:spPr/>
    </dgm:pt>
    <dgm:pt modelId="{536F6C0F-09A2-4742-A0B4-A47DBD61A52A}" type="pres">
      <dgm:prSet presAssocID="{0C204155-F8B8-49DE-B191-AE55F9B85E32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45FCA954-F674-4E6A-98A6-E31DE2444758}" type="pres">
      <dgm:prSet presAssocID="{0C204155-F8B8-49DE-B191-AE55F9B85E32}" presName="descendantText" presStyleLbl="alignAcc1" presStyleIdx="2" presStyleCnt="6">
        <dgm:presLayoutVars>
          <dgm:bulletEnabled val="1"/>
        </dgm:presLayoutVars>
      </dgm:prSet>
      <dgm:spPr/>
    </dgm:pt>
    <dgm:pt modelId="{8FEC4992-DD72-483D-96E4-8A5F632AB075}" type="pres">
      <dgm:prSet presAssocID="{DA0D062F-05AB-46E3-A3E1-DD3DADC4B25C}" presName="sp" presStyleCnt="0"/>
      <dgm:spPr/>
    </dgm:pt>
    <dgm:pt modelId="{F611A648-C9E9-4A61-BDF3-231ECF15315D}" type="pres">
      <dgm:prSet presAssocID="{E4FF49FD-139B-4FDF-BF82-D59543A60E27}" presName="composite" presStyleCnt="0"/>
      <dgm:spPr/>
    </dgm:pt>
    <dgm:pt modelId="{85D0B1E6-CF40-4119-9DFF-125838D38450}" type="pres">
      <dgm:prSet presAssocID="{E4FF49FD-139B-4FDF-BF82-D59543A60E27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D1DDEF2C-F7B4-45D3-98B0-752EC0CBE47F}" type="pres">
      <dgm:prSet presAssocID="{E4FF49FD-139B-4FDF-BF82-D59543A60E27}" presName="descendantText" presStyleLbl="alignAcc1" presStyleIdx="3" presStyleCnt="6">
        <dgm:presLayoutVars>
          <dgm:bulletEnabled val="1"/>
        </dgm:presLayoutVars>
      </dgm:prSet>
      <dgm:spPr/>
    </dgm:pt>
    <dgm:pt modelId="{B253C63C-5895-4D17-8D33-76BC8C21CE7F}" type="pres">
      <dgm:prSet presAssocID="{79D3F716-E9FC-4803-905E-19E500561A63}" presName="sp" presStyleCnt="0"/>
      <dgm:spPr/>
    </dgm:pt>
    <dgm:pt modelId="{418238FC-C42F-4AE5-A08F-7604D4DF5B35}" type="pres">
      <dgm:prSet presAssocID="{06CF2772-B965-446F-BE3E-5D7B03DBCB88}" presName="composite" presStyleCnt="0"/>
      <dgm:spPr/>
    </dgm:pt>
    <dgm:pt modelId="{28575524-54D1-4340-B34B-0F283BD9D566}" type="pres">
      <dgm:prSet presAssocID="{06CF2772-B965-446F-BE3E-5D7B03DBCB88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511F3833-8119-46BA-B30E-B5E45B6928BD}" type="pres">
      <dgm:prSet presAssocID="{06CF2772-B965-446F-BE3E-5D7B03DBCB88}" presName="descendantText" presStyleLbl="alignAcc1" presStyleIdx="4" presStyleCnt="6">
        <dgm:presLayoutVars>
          <dgm:bulletEnabled val="1"/>
        </dgm:presLayoutVars>
      </dgm:prSet>
      <dgm:spPr/>
    </dgm:pt>
    <dgm:pt modelId="{A680FCFD-1737-4C9D-8A91-2C95397D5099}" type="pres">
      <dgm:prSet presAssocID="{A3636F79-EE92-4938-B4DD-F017C430A9A7}" presName="sp" presStyleCnt="0"/>
      <dgm:spPr/>
    </dgm:pt>
    <dgm:pt modelId="{0DD7A51B-5C49-49FF-AD90-0673B38E166B}" type="pres">
      <dgm:prSet presAssocID="{2995FCC7-43FA-4A62-AE7D-D82AE3F2E305}" presName="composite" presStyleCnt="0"/>
      <dgm:spPr/>
    </dgm:pt>
    <dgm:pt modelId="{2CB33025-233B-400D-A7C4-B25AFC2489F9}" type="pres">
      <dgm:prSet presAssocID="{2995FCC7-43FA-4A62-AE7D-D82AE3F2E305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DF197C33-ECBE-43AC-B8E9-1BDBC6378782}" type="pres">
      <dgm:prSet presAssocID="{2995FCC7-43FA-4A62-AE7D-D82AE3F2E305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F4EADB06-87F2-48F4-B587-298ECC9A65D0}" type="presOf" srcId="{CEA4F64F-0086-4731-B2B3-1CE570894243}" destId="{DF197C33-ECBE-43AC-B8E9-1BDBC6378782}" srcOrd="0" destOrd="0" presId="urn:microsoft.com/office/officeart/2005/8/layout/chevron2"/>
    <dgm:cxn modelId="{A6A6F30F-153A-40A4-8614-85D9C507F62D}" srcId="{E4FF49FD-139B-4FDF-BF82-D59543A60E27}" destId="{B430B138-88EE-4A3C-85A4-A50F4D6A6C6B}" srcOrd="0" destOrd="0" parTransId="{1C37CD6A-E34D-46C1-8D19-21B6F7EFED4F}" sibTransId="{F8E0B11A-2F53-4AC3-9F6E-36781C9BB31C}"/>
    <dgm:cxn modelId="{C7B07015-BA71-4717-8CE5-43747793712F}" type="presOf" srcId="{4B6BB785-8E49-4995-9645-235DAE5C3A87}" destId="{71FC26B6-B9EC-45D6-9254-00D2B196D221}" srcOrd="0" destOrd="0" presId="urn:microsoft.com/office/officeart/2005/8/layout/chevron2"/>
    <dgm:cxn modelId="{9A90BE18-4FA0-4E0F-AC94-8E1A55D15CC4}" type="presOf" srcId="{09186602-E4A3-421E-8F15-AA9E5EE9035B}" destId="{8934AC2A-9472-41C9-8D4F-8B50A014EADA}" srcOrd="0" destOrd="0" presId="urn:microsoft.com/office/officeart/2005/8/layout/chevron2"/>
    <dgm:cxn modelId="{86AF001B-81B7-4457-99E3-B516164DC4B6}" srcId="{2995FCC7-43FA-4A62-AE7D-D82AE3F2E305}" destId="{CEA4F64F-0086-4731-B2B3-1CE570894243}" srcOrd="0" destOrd="0" parTransId="{5EDC9EED-B6E6-41F1-B5DB-F47162C6606B}" sibTransId="{CA5DC63F-CAFC-422D-B033-A5FDF3AC9704}"/>
    <dgm:cxn modelId="{3FDAE92D-97B3-496A-8C01-2BB25A4AF052}" type="presOf" srcId="{06CF2772-B965-446F-BE3E-5D7B03DBCB88}" destId="{28575524-54D1-4340-B34B-0F283BD9D566}" srcOrd="0" destOrd="0" presId="urn:microsoft.com/office/officeart/2005/8/layout/chevron2"/>
    <dgm:cxn modelId="{072F2134-8FB1-46AF-AECD-5C2E10816363}" type="presOf" srcId="{562814B0-5C02-4D9A-B9E8-4378133D8098}" destId="{45FCA954-F674-4E6A-98A6-E31DE2444758}" srcOrd="0" destOrd="0" presId="urn:microsoft.com/office/officeart/2005/8/layout/chevron2"/>
    <dgm:cxn modelId="{7BCA944D-3DD4-4207-834D-80A1224B4634}" type="presOf" srcId="{B430B138-88EE-4A3C-85A4-A50F4D6A6C6B}" destId="{D1DDEF2C-F7B4-45D3-98B0-752EC0CBE47F}" srcOrd="0" destOrd="0" presId="urn:microsoft.com/office/officeart/2005/8/layout/chevron2"/>
    <dgm:cxn modelId="{2C596752-78AB-4526-900F-E86DEAB2D014}" type="presOf" srcId="{E4FF49FD-139B-4FDF-BF82-D59543A60E27}" destId="{85D0B1E6-CF40-4119-9DFF-125838D38450}" srcOrd="0" destOrd="0" presId="urn:microsoft.com/office/officeart/2005/8/layout/chevron2"/>
    <dgm:cxn modelId="{95D08A52-488B-48A6-B146-ED7905D10B3A}" srcId="{1FE15741-C65B-4CC1-AC3D-61097FE0F6A6}" destId="{EAC55452-E92A-4C1C-B728-66128B0054FC}" srcOrd="0" destOrd="0" parTransId="{C4D5F5D7-6897-4728-8B34-F052AEEE6A09}" sibTransId="{1F40C93F-3FF1-4E42-908D-630D5BEBB5D9}"/>
    <dgm:cxn modelId="{F2BEFA85-B104-41F0-9C96-7D3DFB3CFB88}" type="presOf" srcId="{C75768FE-2A36-485D-A75B-6DD1F50B593F}" destId="{D5232C82-D4C2-42D4-A6A4-74B95E331F6C}" srcOrd="0" destOrd="0" presId="urn:microsoft.com/office/officeart/2005/8/layout/chevron2"/>
    <dgm:cxn modelId="{C5348B88-9296-4A27-A058-2577786FD111}" srcId="{C75768FE-2A36-485D-A75B-6DD1F50B593F}" destId="{09186602-E4A3-421E-8F15-AA9E5EE9035B}" srcOrd="1" destOrd="0" parTransId="{7DB3D43E-1169-4A77-AAB9-216451C985C7}" sibTransId="{EAD66ACF-9B53-43A4-B42A-85CC9DB885B0}"/>
    <dgm:cxn modelId="{4C92F48A-F922-4353-A6A7-EBFE5CAE4123}" srcId="{0C204155-F8B8-49DE-B191-AE55F9B85E32}" destId="{562814B0-5C02-4D9A-B9E8-4378133D8098}" srcOrd="0" destOrd="0" parTransId="{9ABE3FF9-5907-422C-BB69-F9D23CAA5F85}" sibTransId="{27A50F8D-E3E0-4BF8-870B-7A955FE35436}"/>
    <dgm:cxn modelId="{1E5AFAB0-483C-4C98-9FBF-59A588D60561}" srcId="{C75768FE-2A36-485D-A75B-6DD1F50B593F}" destId="{E4FF49FD-139B-4FDF-BF82-D59543A60E27}" srcOrd="3" destOrd="0" parTransId="{37351287-8879-4EF1-A7C3-B0BF6E35A8AD}" sibTransId="{79D3F716-E9FC-4803-905E-19E500561A63}"/>
    <dgm:cxn modelId="{D7514BB7-995C-41DD-A3C2-B33821148273}" srcId="{06CF2772-B965-446F-BE3E-5D7B03DBCB88}" destId="{6D5733A8-23A4-41A1-8DCF-95CD5CBA6599}" srcOrd="0" destOrd="0" parTransId="{A4D2DCC6-3277-44D5-A088-0017AD26BF33}" sibTransId="{CCB636D4-F69E-4999-BFDD-577773489738}"/>
    <dgm:cxn modelId="{3E58E4B7-414A-4C92-ACEA-9EBACF35CBE1}" srcId="{C75768FE-2A36-485D-A75B-6DD1F50B593F}" destId="{1FE15741-C65B-4CC1-AC3D-61097FE0F6A6}" srcOrd="0" destOrd="0" parTransId="{2F8CD755-176A-41E6-8C2E-05A96D1C9DAC}" sibTransId="{2529AE92-9538-416D-996D-D5DE105DE804}"/>
    <dgm:cxn modelId="{F8A9DDBC-790A-4277-A21C-27A448A417A7}" srcId="{C75768FE-2A36-485D-A75B-6DD1F50B593F}" destId="{2995FCC7-43FA-4A62-AE7D-D82AE3F2E305}" srcOrd="5" destOrd="0" parTransId="{285B4043-85A5-43E2-B20F-647F15280775}" sibTransId="{200909BA-E2A4-49C5-A6C9-30585F11BD03}"/>
    <dgm:cxn modelId="{F18B37BF-DEAD-4AFC-8A36-7F6EF50E3D81}" srcId="{C75768FE-2A36-485D-A75B-6DD1F50B593F}" destId="{06CF2772-B965-446F-BE3E-5D7B03DBCB88}" srcOrd="4" destOrd="0" parTransId="{71E6B544-05BA-44AD-9AB0-2C99AA282690}" sibTransId="{A3636F79-EE92-4938-B4DD-F017C430A9A7}"/>
    <dgm:cxn modelId="{E6C3FDBF-E626-463F-A670-9A7139B4F76B}" type="presOf" srcId="{6D5733A8-23A4-41A1-8DCF-95CD5CBA6599}" destId="{511F3833-8119-46BA-B30E-B5E45B6928BD}" srcOrd="0" destOrd="0" presId="urn:microsoft.com/office/officeart/2005/8/layout/chevron2"/>
    <dgm:cxn modelId="{FF825ED9-4BFE-4FC6-AD0D-79CD82FB206F}" type="presOf" srcId="{0C204155-F8B8-49DE-B191-AE55F9B85E32}" destId="{536F6C0F-09A2-4742-A0B4-A47DBD61A52A}" srcOrd="0" destOrd="0" presId="urn:microsoft.com/office/officeart/2005/8/layout/chevron2"/>
    <dgm:cxn modelId="{5A86ADDC-07C5-4E19-B52D-E21A587624F4}" type="presOf" srcId="{EAC55452-E92A-4C1C-B728-66128B0054FC}" destId="{BAA6F23F-F9A7-4A62-B5AC-186E3B77CFA4}" srcOrd="0" destOrd="0" presId="urn:microsoft.com/office/officeart/2005/8/layout/chevron2"/>
    <dgm:cxn modelId="{989975F5-6A60-4CCB-856E-184E663D61C7}" srcId="{C75768FE-2A36-485D-A75B-6DD1F50B593F}" destId="{0C204155-F8B8-49DE-B191-AE55F9B85E32}" srcOrd="2" destOrd="0" parTransId="{779BBA5B-3D88-4F6E-A450-A96EE2794270}" sibTransId="{DA0D062F-05AB-46E3-A3E1-DD3DADC4B25C}"/>
    <dgm:cxn modelId="{2C2DAAF8-ADBE-4D67-9CD3-EFA480841477}" type="presOf" srcId="{2995FCC7-43FA-4A62-AE7D-D82AE3F2E305}" destId="{2CB33025-233B-400D-A7C4-B25AFC2489F9}" srcOrd="0" destOrd="0" presId="urn:microsoft.com/office/officeart/2005/8/layout/chevron2"/>
    <dgm:cxn modelId="{3063A0FD-A86A-47F8-AE83-395B02E08CC2}" type="presOf" srcId="{1FE15741-C65B-4CC1-AC3D-61097FE0F6A6}" destId="{41513AFA-5550-453B-BCA8-952A4D53508A}" srcOrd="0" destOrd="0" presId="urn:microsoft.com/office/officeart/2005/8/layout/chevron2"/>
    <dgm:cxn modelId="{BE969BFE-56EC-47C2-8081-56697695A149}" srcId="{09186602-E4A3-421E-8F15-AA9E5EE9035B}" destId="{4B6BB785-8E49-4995-9645-235DAE5C3A87}" srcOrd="0" destOrd="0" parTransId="{9EC3F4C7-F2C9-47F5-9A17-23545008959A}" sibTransId="{7099C3A8-0EA8-4D32-B1EB-DCAF7C545990}"/>
    <dgm:cxn modelId="{DF806658-60BF-42B3-AE65-E9E0F3F31C2A}" type="presParOf" srcId="{D5232C82-D4C2-42D4-A6A4-74B95E331F6C}" destId="{47105404-F1ED-4091-BB31-543BFD2F4D77}" srcOrd="0" destOrd="0" presId="urn:microsoft.com/office/officeart/2005/8/layout/chevron2"/>
    <dgm:cxn modelId="{D2A37E07-25BE-4345-9398-40081904CF2C}" type="presParOf" srcId="{47105404-F1ED-4091-BB31-543BFD2F4D77}" destId="{41513AFA-5550-453B-BCA8-952A4D53508A}" srcOrd="0" destOrd="0" presId="urn:microsoft.com/office/officeart/2005/8/layout/chevron2"/>
    <dgm:cxn modelId="{6DC6F89A-A4E9-4AA8-89B3-BBFE6C459159}" type="presParOf" srcId="{47105404-F1ED-4091-BB31-543BFD2F4D77}" destId="{BAA6F23F-F9A7-4A62-B5AC-186E3B77CFA4}" srcOrd="1" destOrd="0" presId="urn:microsoft.com/office/officeart/2005/8/layout/chevron2"/>
    <dgm:cxn modelId="{33260F5E-1C5E-4E45-B723-62F5C5C66801}" type="presParOf" srcId="{D5232C82-D4C2-42D4-A6A4-74B95E331F6C}" destId="{192DDD17-9BC9-4B70-82C3-525A16C8ADAC}" srcOrd="1" destOrd="0" presId="urn:microsoft.com/office/officeart/2005/8/layout/chevron2"/>
    <dgm:cxn modelId="{E0C1CCAF-8B83-4AF6-A50E-717E80EF28D7}" type="presParOf" srcId="{D5232C82-D4C2-42D4-A6A4-74B95E331F6C}" destId="{9F652F20-968E-45FF-A5FC-80358ECA54F6}" srcOrd="2" destOrd="0" presId="urn:microsoft.com/office/officeart/2005/8/layout/chevron2"/>
    <dgm:cxn modelId="{AB475489-1B05-4905-9367-0A8A41755805}" type="presParOf" srcId="{9F652F20-968E-45FF-A5FC-80358ECA54F6}" destId="{8934AC2A-9472-41C9-8D4F-8B50A014EADA}" srcOrd="0" destOrd="0" presId="urn:microsoft.com/office/officeart/2005/8/layout/chevron2"/>
    <dgm:cxn modelId="{3F419ADB-6231-4E29-BE5F-C9E6968204A1}" type="presParOf" srcId="{9F652F20-968E-45FF-A5FC-80358ECA54F6}" destId="{71FC26B6-B9EC-45D6-9254-00D2B196D221}" srcOrd="1" destOrd="0" presId="urn:microsoft.com/office/officeart/2005/8/layout/chevron2"/>
    <dgm:cxn modelId="{BCBB42BE-B339-44FB-96F3-0C0A76B368F3}" type="presParOf" srcId="{D5232C82-D4C2-42D4-A6A4-74B95E331F6C}" destId="{E11FDF43-4804-4AAF-A775-C13475DAE692}" srcOrd="3" destOrd="0" presId="urn:microsoft.com/office/officeart/2005/8/layout/chevron2"/>
    <dgm:cxn modelId="{DA80EA32-2861-4D6A-83EF-A40B005D5826}" type="presParOf" srcId="{D5232C82-D4C2-42D4-A6A4-74B95E331F6C}" destId="{66863E14-ECC4-4AC7-9088-199A40E54DDA}" srcOrd="4" destOrd="0" presId="urn:microsoft.com/office/officeart/2005/8/layout/chevron2"/>
    <dgm:cxn modelId="{18E5ADBF-544A-42E8-878E-27B0454EFC9E}" type="presParOf" srcId="{66863E14-ECC4-4AC7-9088-199A40E54DDA}" destId="{536F6C0F-09A2-4742-A0B4-A47DBD61A52A}" srcOrd="0" destOrd="0" presId="urn:microsoft.com/office/officeart/2005/8/layout/chevron2"/>
    <dgm:cxn modelId="{B0B8203F-59ED-4D75-AB79-5F2832844440}" type="presParOf" srcId="{66863E14-ECC4-4AC7-9088-199A40E54DDA}" destId="{45FCA954-F674-4E6A-98A6-E31DE2444758}" srcOrd="1" destOrd="0" presId="urn:microsoft.com/office/officeart/2005/8/layout/chevron2"/>
    <dgm:cxn modelId="{731C4E13-DEE4-46E8-B620-BE37A29F5ED7}" type="presParOf" srcId="{D5232C82-D4C2-42D4-A6A4-74B95E331F6C}" destId="{8FEC4992-DD72-483D-96E4-8A5F632AB075}" srcOrd="5" destOrd="0" presId="urn:microsoft.com/office/officeart/2005/8/layout/chevron2"/>
    <dgm:cxn modelId="{FBD51612-4814-4359-92C3-10BEE8832B9C}" type="presParOf" srcId="{D5232C82-D4C2-42D4-A6A4-74B95E331F6C}" destId="{F611A648-C9E9-4A61-BDF3-231ECF15315D}" srcOrd="6" destOrd="0" presId="urn:microsoft.com/office/officeart/2005/8/layout/chevron2"/>
    <dgm:cxn modelId="{9C7998B4-0C31-43FD-9124-D97B6F9955FB}" type="presParOf" srcId="{F611A648-C9E9-4A61-BDF3-231ECF15315D}" destId="{85D0B1E6-CF40-4119-9DFF-125838D38450}" srcOrd="0" destOrd="0" presId="urn:microsoft.com/office/officeart/2005/8/layout/chevron2"/>
    <dgm:cxn modelId="{5F4FE6A3-8CC0-447B-AA6B-EC78AACE2236}" type="presParOf" srcId="{F611A648-C9E9-4A61-BDF3-231ECF15315D}" destId="{D1DDEF2C-F7B4-45D3-98B0-752EC0CBE47F}" srcOrd="1" destOrd="0" presId="urn:microsoft.com/office/officeart/2005/8/layout/chevron2"/>
    <dgm:cxn modelId="{E147621D-22B6-4643-9E96-CC4DC4ECE77E}" type="presParOf" srcId="{D5232C82-D4C2-42D4-A6A4-74B95E331F6C}" destId="{B253C63C-5895-4D17-8D33-76BC8C21CE7F}" srcOrd="7" destOrd="0" presId="urn:microsoft.com/office/officeart/2005/8/layout/chevron2"/>
    <dgm:cxn modelId="{BEFC87F3-40F2-46BD-9FBC-C77DA0514A3A}" type="presParOf" srcId="{D5232C82-D4C2-42D4-A6A4-74B95E331F6C}" destId="{418238FC-C42F-4AE5-A08F-7604D4DF5B35}" srcOrd="8" destOrd="0" presId="urn:microsoft.com/office/officeart/2005/8/layout/chevron2"/>
    <dgm:cxn modelId="{48AD35E9-E498-4EF5-97CC-5F917F6FD23C}" type="presParOf" srcId="{418238FC-C42F-4AE5-A08F-7604D4DF5B35}" destId="{28575524-54D1-4340-B34B-0F283BD9D566}" srcOrd="0" destOrd="0" presId="urn:microsoft.com/office/officeart/2005/8/layout/chevron2"/>
    <dgm:cxn modelId="{9F0F6F50-002C-4418-886E-854EADF602F4}" type="presParOf" srcId="{418238FC-C42F-4AE5-A08F-7604D4DF5B35}" destId="{511F3833-8119-46BA-B30E-B5E45B6928BD}" srcOrd="1" destOrd="0" presId="urn:microsoft.com/office/officeart/2005/8/layout/chevron2"/>
    <dgm:cxn modelId="{B154CD25-EF43-4832-8490-5A2A629F895F}" type="presParOf" srcId="{D5232C82-D4C2-42D4-A6A4-74B95E331F6C}" destId="{A680FCFD-1737-4C9D-8A91-2C95397D5099}" srcOrd="9" destOrd="0" presId="urn:microsoft.com/office/officeart/2005/8/layout/chevron2"/>
    <dgm:cxn modelId="{B8CE3239-DFD0-48E2-AC45-0139528E7127}" type="presParOf" srcId="{D5232C82-D4C2-42D4-A6A4-74B95E331F6C}" destId="{0DD7A51B-5C49-49FF-AD90-0673B38E166B}" srcOrd="10" destOrd="0" presId="urn:microsoft.com/office/officeart/2005/8/layout/chevron2"/>
    <dgm:cxn modelId="{E12972E9-04E1-4079-8F0D-6A4DE2A8DDEF}" type="presParOf" srcId="{0DD7A51B-5C49-49FF-AD90-0673B38E166B}" destId="{2CB33025-233B-400D-A7C4-B25AFC2489F9}" srcOrd="0" destOrd="0" presId="urn:microsoft.com/office/officeart/2005/8/layout/chevron2"/>
    <dgm:cxn modelId="{AA63B32D-AF5F-4C1A-A50F-D3DF0FBAD87C}" type="presParOf" srcId="{0DD7A51B-5C49-49FF-AD90-0673B38E166B}" destId="{DF197C33-ECBE-43AC-B8E9-1BDBC637878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533CC-E764-4567-A91F-228B40CFDF7B}">
      <dsp:nvSpPr>
        <dsp:cNvPr id="0" name=""/>
        <dsp:cNvSpPr/>
      </dsp:nvSpPr>
      <dsp:spPr>
        <a:xfrm rot="5400000">
          <a:off x="-249777" y="249812"/>
          <a:ext cx="1665185" cy="1165629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600" kern="1200"/>
        </a:p>
      </dsp:txBody>
      <dsp:txXfrm rot="-5400000">
        <a:off x="2" y="582849"/>
        <a:ext cx="1165629" cy="499556"/>
      </dsp:txXfrm>
    </dsp:sp>
    <dsp:sp modelId="{DD1814BD-829D-4AE3-A899-1BC0E407AB6B}">
      <dsp:nvSpPr>
        <dsp:cNvPr id="0" name=""/>
        <dsp:cNvSpPr/>
      </dsp:nvSpPr>
      <dsp:spPr>
        <a:xfrm rot="5400000">
          <a:off x="4218093" y="-3052429"/>
          <a:ext cx="1082370" cy="71872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i="1" kern="1200">
              <a:ln w="10541" cmpd="sng">
                <a:prstDash val="solid"/>
              </a:ln>
            </a:rPr>
            <a:t>Обеспечение законного, эффективного и целевого использования бюджетных средств</a:t>
          </a:r>
          <a:endParaRPr lang="ru-RU" sz="2000" kern="1200" dirty="0"/>
        </a:p>
      </dsp:txBody>
      <dsp:txXfrm rot="-5400000">
        <a:off x="1165630" y="52871"/>
        <a:ext cx="7134461" cy="976696"/>
      </dsp:txXfrm>
    </dsp:sp>
    <dsp:sp modelId="{15B3B6C6-8D1F-4775-B42B-F48D427ABD78}">
      <dsp:nvSpPr>
        <dsp:cNvPr id="0" name=""/>
        <dsp:cNvSpPr/>
      </dsp:nvSpPr>
      <dsp:spPr>
        <a:xfrm rot="5400000">
          <a:off x="-249777" y="1721441"/>
          <a:ext cx="1665185" cy="1165629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600" kern="1200" dirty="0"/>
        </a:p>
      </dsp:txBody>
      <dsp:txXfrm rot="-5400000">
        <a:off x="2" y="2054478"/>
        <a:ext cx="1165629" cy="499556"/>
      </dsp:txXfrm>
    </dsp:sp>
    <dsp:sp modelId="{0C061C3A-9181-495D-A858-F854C257A425}">
      <dsp:nvSpPr>
        <dsp:cNvPr id="0" name=""/>
        <dsp:cNvSpPr/>
      </dsp:nvSpPr>
      <dsp:spPr>
        <a:xfrm rot="5400000">
          <a:off x="4218093" y="-1580800"/>
          <a:ext cx="1082370" cy="71872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i="1" kern="1200">
              <a:ln w="10541" cmpd="sng">
                <a:prstDash val="solid"/>
              </a:ln>
            </a:rPr>
            <a:t>Исполнение требований бюджетного законодательства</a:t>
          </a:r>
          <a:endParaRPr lang="ru-RU" sz="2000" kern="1200" dirty="0"/>
        </a:p>
      </dsp:txBody>
      <dsp:txXfrm rot="-5400000">
        <a:off x="1165630" y="1524500"/>
        <a:ext cx="7134461" cy="976696"/>
      </dsp:txXfrm>
    </dsp:sp>
    <dsp:sp modelId="{2A1ABD7E-1763-4CDE-B788-15230BF5B303}">
      <dsp:nvSpPr>
        <dsp:cNvPr id="0" name=""/>
        <dsp:cNvSpPr/>
      </dsp:nvSpPr>
      <dsp:spPr>
        <a:xfrm rot="5400000">
          <a:off x="-249777" y="3193070"/>
          <a:ext cx="1665185" cy="1165629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600" kern="1200" dirty="0"/>
        </a:p>
      </dsp:txBody>
      <dsp:txXfrm rot="-5400000">
        <a:off x="2" y="3526107"/>
        <a:ext cx="1165629" cy="499556"/>
      </dsp:txXfrm>
    </dsp:sp>
    <dsp:sp modelId="{D23710C1-806F-4A41-9FC3-54FFE45E3A00}">
      <dsp:nvSpPr>
        <dsp:cNvPr id="0" name=""/>
        <dsp:cNvSpPr/>
      </dsp:nvSpPr>
      <dsp:spPr>
        <a:xfrm rot="5400000">
          <a:off x="4218093" y="-109171"/>
          <a:ext cx="1082370" cy="71872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i="1" kern="1200">
              <a:ln w="10541" cmpd="sng">
                <a:prstDash val="solid"/>
              </a:ln>
            </a:rPr>
            <a:t>Разработка рекомендаций по эффективному управлению финансовыми ресурсами</a:t>
          </a:r>
          <a:endParaRPr lang="ru-RU" sz="2000" kern="1200" dirty="0"/>
        </a:p>
      </dsp:txBody>
      <dsp:txXfrm rot="-5400000">
        <a:off x="1165630" y="2996129"/>
        <a:ext cx="7134461" cy="976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B58F8-16EB-4A0F-9AB2-3E77B30ACA76}">
      <dsp:nvSpPr>
        <dsp:cNvPr id="0" name=""/>
        <dsp:cNvSpPr/>
      </dsp:nvSpPr>
      <dsp:spPr>
        <a:xfrm rot="5400000">
          <a:off x="-239034" y="239273"/>
          <a:ext cx="1593563" cy="1115494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/>
        </a:p>
      </dsp:txBody>
      <dsp:txXfrm rot="-5400000">
        <a:off x="1" y="557985"/>
        <a:ext cx="1115494" cy="478069"/>
      </dsp:txXfrm>
    </dsp:sp>
    <dsp:sp modelId="{BC4E9602-9F98-4D14-9C43-B984B67E7F70}">
      <dsp:nvSpPr>
        <dsp:cNvPr id="0" name=""/>
        <dsp:cNvSpPr/>
      </dsp:nvSpPr>
      <dsp:spPr>
        <a:xfrm rot="5400000">
          <a:off x="4288311" y="-3172577"/>
          <a:ext cx="1035816" cy="73814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i="1" kern="1200" dirty="0">
              <a:ln w="10541" cmpd="sng">
                <a:prstDash val="solid"/>
              </a:ln>
            </a:rPr>
            <a:t>Финансовые ресурсы (бюджетные средства)</a:t>
          </a:r>
          <a:endParaRPr lang="ru-RU" sz="2000" kern="1200" dirty="0"/>
        </a:p>
      </dsp:txBody>
      <dsp:txXfrm rot="-5400000">
        <a:off x="1115495" y="50803"/>
        <a:ext cx="7330885" cy="934688"/>
      </dsp:txXfrm>
    </dsp:sp>
    <dsp:sp modelId="{926E8AFA-49FA-419B-9B3D-FE8F65112109}">
      <dsp:nvSpPr>
        <dsp:cNvPr id="0" name=""/>
        <dsp:cNvSpPr/>
      </dsp:nvSpPr>
      <dsp:spPr>
        <a:xfrm rot="5400000">
          <a:off x="-239034" y="1638496"/>
          <a:ext cx="1593563" cy="1115494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 dirty="0"/>
        </a:p>
      </dsp:txBody>
      <dsp:txXfrm rot="-5400000">
        <a:off x="1" y="1957208"/>
        <a:ext cx="1115494" cy="478069"/>
      </dsp:txXfrm>
    </dsp:sp>
    <dsp:sp modelId="{1C8EEB79-C7E4-4F92-9A75-60C7BB0B8AF7}">
      <dsp:nvSpPr>
        <dsp:cNvPr id="0" name=""/>
        <dsp:cNvSpPr/>
      </dsp:nvSpPr>
      <dsp:spPr>
        <a:xfrm rot="5400000">
          <a:off x="4288311" y="-1773354"/>
          <a:ext cx="1035816" cy="73814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i="1" kern="1200">
              <a:ln w="10541" cmpd="sng">
                <a:prstDash val="solid"/>
              </a:ln>
            </a:rPr>
            <a:t>Финансовые процессы</a:t>
          </a:r>
          <a:endParaRPr lang="ru-RU" sz="2000" kern="1200" dirty="0"/>
        </a:p>
      </dsp:txBody>
      <dsp:txXfrm rot="-5400000">
        <a:off x="1115495" y="1450026"/>
        <a:ext cx="7330885" cy="934688"/>
      </dsp:txXfrm>
    </dsp:sp>
    <dsp:sp modelId="{D34AE8D2-0FFC-447D-89AE-05C5FEAB8665}">
      <dsp:nvSpPr>
        <dsp:cNvPr id="0" name=""/>
        <dsp:cNvSpPr/>
      </dsp:nvSpPr>
      <dsp:spPr>
        <a:xfrm rot="5400000">
          <a:off x="-239034" y="3037719"/>
          <a:ext cx="1593563" cy="1115494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 dirty="0"/>
        </a:p>
      </dsp:txBody>
      <dsp:txXfrm rot="-5400000">
        <a:off x="1" y="3356431"/>
        <a:ext cx="1115494" cy="478069"/>
      </dsp:txXfrm>
    </dsp:sp>
    <dsp:sp modelId="{605C500B-DBF2-44B9-A0C1-4297408C6495}">
      <dsp:nvSpPr>
        <dsp:cNvPr id="0" name=""/>
        <dsp:cNvSpPr/>
      </dsp:nvSpPr>
      <dsp:spPr>
        <a:xfrm rot="5400000">
          <a:off x="4288311" y="-374131"/>
          <a:ext cx="1035816" cy="73814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i="1" kern="1200">
              <a:ln w="10541" cmpd="sng">
                <a:prstDash val="solid"/>
              </a:ln>
            </a:rPr>
            <a:t>Финансовые результаты, характеризующие деятельность объекта контроля</a:t>
          </a:r>
          <a:endParaRPr lang="ru-RU" sz="2000" kern="1200" dirty="0"/>
        </a:p>
      </dsp:txBody>
      <dsp:txXfrm rot="-5400000">
        <a:off x="1115495" y="2849249"/>
        <a:ext cx="7330885" cy="934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E1FF5-7023-402D-9B78-188B2F80B9E3}">
      <dsp:nvSpPr>
        <dsp:cNvPr id="0" name=""/>
        <dsp:cNvSpPr/>
      </dsp:nvSpPr>
      <dsp:spPr>
        <a:xfrm rot="5400000">
          <a:off x="-193400" y="195909"/>
          <a:ext cx="1289337" cy="902536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 rot="-5400000">
        <a:off x="1" y="453776"/>
        <a:ext cx="902536" cy="386801"/>
      </dsp:txXfrm>
    </dsp:sp>
    <dsp:sp modelId="{599848C1-FA0B-4862-A859-A5375D3031A2}">
      <dsp:nvSpPr>
        <dsp:cNvPr id="0" name=""/>
        <dsp:cNvSpPr/>
      </dsp:nvSpPr>
      <dsp:spPr>
        <a:xfrm rot="5400000">
          <a:off x="4388717" y="-3483672"/>
          <a:ext cx="838069" cy="7810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Liberation Serif" pitchFamily="18" charset="0"/>
            </a:rPr>
            <a:t>Бюджетный кодекс Российской Федерации </a:t>
          </a:r>
          <a:r>
            <a:rPr lang="ru-RU" sz="1800" i="1" kern="1200" dirty="0">
              <a:latin typeface="Liberation Serif" pitchFamily="18" charset="0"/>
            </a:rPr>
            <a:t>(главы с 26 по 30)</a:t>
          </a:r>
          <a:endParaRPr lang="ru-RU" sz="1800" i="1" kern="1200" dirty="0"/>
        </a:p>
      </dsp:txBody>
      <dsp:txXfrm rot="-5400000">
        <a:off x="902537" y="43419"/>
        <a:ext cx="7769520" cy="756247"/>
      </dsp:txXfrm>
    </dsp:sp>
    <dsp:sp modelId="{633141E5-2784-4401-A5D1-1D23F28F4331}">
      <dsp:nvSpPr>
        <dsp:cNvPr id="0" name=""/>
        <dsp:cNvSpPr/>
      </dsp:nvSpPr>
      <dsp:spPr>
        <a:xfrm rot="5400000">
          <a:off x="-193400" y="1339032"/>
          <a:ext cx="1289337" cy="902536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 rot="-5400000">
        <a:off x="1" y="1596899"/>
        <a:ext cx="902536" cy="386801"/>
      </dsp:txXfrm>
    </dsp:sp>
    <dsp:sp modelId="{977FD374-7841-47AC-8A72-5C65B1C745F6}">
      <dsp:nvSpPr>
        <dsp:cNvPr id="0" name=""/>
        <dsp:cNvSpPr/>
      </dsp:nvSpPr>
      <dsp:spPr>
        <a:xfrm rot="5400000">
          <a:off x="4388717" y="-2340548"/>
          <a:ext cx="838069" cy="7810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Liberation Serif" pitchFamily="18" charset="0"/>
            </a:rPr>
            <a:t>Федеральный закон от 05.04.2013 № 44-ФЗ «О контрактной системе в сфере закупок товаров, работ, услуг для государственных (муниципальных) нужд» </a:t>
          </a:r>
          <a:r>
            <a:rPr lang="ru-RU" sz="1800" i="1" kern="1200" dirty="0">
              <a:latin typeface="Liberation Serif" pitchFamily="18" charset="0"/>
            </a:rPr>
            <a:t>(часть 8 статьи 99)</a:t>
          </a:r>
          <a:endParaRPr lang="ru-RU" sz="1800" i="1" kern="1200" dirty="0"/>
        </a:p>
      </dsp:txBody>
      <dsp:txXfrm rot="-5400000">
        <a:off x="902537" y="1186543"/>
        <a:ext cx="7769520" cy="756247"/>
      </dsp:txXfrm>
    </dsp:sp>
    <dsp:sp modelId="{F89B77C2-E877-41C2-B374-E592C253EA1B}">
      <dsp:nvSpPr>
        <dsp:cNvPr id="0" name=""/>
        <dsp:cNvSpPr/>
      </dsp:nvSpPr>
      <dsp:spPr>
        <a:xfrm rot="5400000">
          <a:off x="-193400" y="2482156"/>
          <a:ext cx="1289337" cy="902536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 rot="-5400000">
        <a:off x="1" y="2740023"/>
        <a:ext cx="902536" cy="386801"/>
      </dsp:txXfrm>
    </dsp:sp>
    <dsp:sp modelId="{93C80A56-FFCB-467A-9A00-5DBC63B58A78}">
      <dsp:nvSpPr>
        <dsp:cNvPr id="0" name=""/>
        <dsp:cNvSpPr/>
      </dsp:nvSpPr>
      <dsp:spPr>
        <a:xfrm rot="5400000">
          <a:off x="4388717" y="-1197425"/>
          <a:ext cx="838069" cy="7810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Liberation Serif" pitchFamily="18" charset="0"/>
            </a:rPr>
            <a:t>Положение о Министерстве финансов Свердловской области (постановление Правительства Свердловской области от 12.03.2020</a:t>
          </a:r>
          <a:br>
            <a:rPr lang="ru-RU" sz="1800" kern="1200" dirty="0">
              <a:latin typeface="Liberation Serif" pitchFamily="18" charset="0"/>
            </a:rPr>
          </a:br>
          <a:r>
            <a:rPr lang="ru-RU" sz="1800" kern="1200" dirty="0">
              <a:latin typeface="Liberation Serif" pitchFamily="18" charset="0"/>
            </a:rPr>
            <a:t>№ 130-ПП)</a:t>
          </a:r>
          <a:endParaRPr lang="ru-RU" sz="1800" kern="1200" dirty="0"/>
        </a:p>
      </dsp:txBody>
      <dsp:txXfrm rot="-5400000">
        <a:off x="902537" y="2329666"/>
        <a:ext cx="7769520" cy="756247"/>
      </dsp:txXfrm>
    </dsp:sp>
    <dsp:sp modelId="{0A255821-5FD8-4464-BCCA-A33CA790884A}">
      <dsp:nvSpPr>
        <dsp:cNvPr id="0" name=""/>
        <dsp:cNvSpPr/>
      </dsp:nvSpPr>
      <dsp:spPr>
        <a:xfrm rot="5400000">
          <a:off x="-193400" y="3625280"/>
          <a:ext cx="1289337" cy="902536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600" kern="1200" dirty="0"/>
        </a:p>
      </dsp:txBody>
      <dsp:txXfrm rot="-5400000">
        <a:off x="1" y="3883147"/>
        <a:ext cx="902536" cy="386801"/>
      </dsp:txXfrm>
    </dsp:sp>
    <dsp:sp modelId="{62DE98ED-32BF-4D09-A23E-D6520BAFFC1B}">
      <dsp:nvSpPr>
        <dsp:cNvPr id="0" name=""/>
        <dsp:cNvSpPr/>
      </dsp:nvSpPr>
      <dsp:spPr>
        <a:xfrm rot="5400000">
          <a:off x="4388717" y="-54301"/>
          <a:ext cx="838069" cy="7810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>
              <a:latin typeface="Liberation Serif" pitchFamily="18" charset="0"/>
            </a:rPr>
            <a:t>Кодекс Российской Федерации об административных правонарушениях</a:t>
          </a:r>
          <a:endParaRPr lang="ru-RU" sz="1800" kern="1200"/>
        </a:p>
      </dsp:txBody>
      <dsp:txXfrm rot="-5400000">
        <a:off x="902537" y="3472790"/>
        <a:ext cx="7769520" cy="7562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13AFA-5550-453B-BCA8-952A4D53508A}">
      <dsp:nvSpPr>
        <dsp:cNvPr id="0" name=""/>
        <dsp:cNvSpPr/>
      </dsp:nvSpPr>
      <dsp:spPr>
        <a:xfrm rot="5400000">
          <a:off x="-190935" y="191965"/>
          <a:ext cx="1272903" cy="891032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 rot="-5400000">
        <a:off x="1" y="446545"/>
        <a:ext cx="891032" cy="381871"/>
      </dsp:txXfrm>
    </dsp:sp>
    <dsp:sp modelId="{BAA6F23F-F9A7-4A62-B5AC-186E3B77CFA4}">
      <dsp:nvSpPr>
        <dsp:cNvPr id="0" name=""/>
        <dsp:cNvSpPr/>
      </dsp:nvSpPr>
      <dsp:spPr>
        <a:xfrm rot="5400000">
          <a:off x="4457027" y="-3565995"/>
          <a:ext cx="827387" cy="79593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b="1" kern="1200" dirty="0">
              <a:latin typeface="Liberation Serif" pitchFamily="18" charset="0"/>
            </a:rPr>
            <a:t>Нецелевое использование бюджетных средств</a:t>
          </a:r>
          <a:br>
            <a:rPr lang="ru-RU" sz="1600" kern="1200" dirty="0">
              <a:latin typeface="Liberation Serif" pitchFamily="18" charset="0"/>
            </a:rPr>
          </a:br>
          <a:r>
            <a:rPr lang="ru-RU" sz="1300" i="1" kern="1200" dirty="0">
              <a:latin typeface="Liberation Serif" pitchFamily="18" charset="0"/>
            </a:rPr>
            <a:t>(оплата фактически невыполненных работ; средства использованы на оплату товаров, работ услуг не предусмотренных соглашением о предоставлении средств)</a:t>
          </a:r>
        </a:p>
      </dsp:txBody>
      <dsp:txXfrm rot="-5400000">
        <a:off x="891032" y="40390"/>
        <a:ext cx="7918987" cy="746607"/>
      </dsp:txXfrm>
    </dsp:sp>
    <dsp:sp modelId="{8934AC2A-9472-41C9-8D4F-8B50A014EADA}">
      <dsp:nvSpPr>
        <dsp:cNvPr id="0" name=""/>
        <dsp:cNvSpPr/>
      </dsp:nvSpPr>
      <dsp:spPr>
        <a:xfrm rot="5400000">
          <a:off x="-190935" y="1349388"/>
          <a:ext cx="1272903" cy="891032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600" kern="1200" dirty="0"/>
        </a:p>
      </dsp:txBody>
      <dsp:txXfrm rot="-5400000">
        <a:off x="1" y="1603968"/>
        <a:ext cx="891032" cy="381871"/>
      </dsp:txXfrm>
    </dsp:sp>
    <dsp:sp modelId="{71FC26B6-B9EC-45D6-9254-00D2B196D221}">
      <dsp:nvSpPr>
        <dsp:cNvPr id="0" name=""/>
        <dsp:cNvSpPr/>
      </dsp:nvSpPr>
      <dsp:spPr>
        <a:xfrm rot="5400000">
          <a:off x="4457027" y="-2407542"/>
          <a:ext cx="827387" cy="79593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b="1" kern="1200" dirty="0">
              <a:latin typeface="Liberation Serif" pitchFamily="18" charset="0"/>
            </a:rPr>
            <a:t>Неправомерное использование бюджетных средств</a:t>
          </a:r>
          <a:br>
            <a:rPr lang="ru-RU" sz="1500" b="1" kern="1200" dirty="0">
              <a:latin typeface="Liberation Serif" pitchFamily="18" charset="0"/>
            </a:rPr>
          </a:br>
          <a:r>
            <a:rPr lang="ru-RU" sz="1300" i="1" kern="1200" dirty="0">
              <a:latin typeface="Liberation Serif" pitchFamily="18" charset="0"/>
            </a:rPr>
            <a:t>(оплата товарно-материальных ценностей без документов, подтверждающих качество; оплата материалов и оборудования, не предусмотренных проектно-сметной документацией, с более низкой стоимостью и худшими техническими характеристиками)</a:t>
          </a:r>
          <a:endParaRPr lang="ru-RU" sz="100" i="1" kern="1200" dirty="0"/>
        </a:p>
      </dsp:txBody>
      <dsp:txXfrm rot="-5400000">
        <a:off x="891032" y="1198843"/>
        <a:ext cx="7918987" cy="746607"/>
      </dsp:txXfrm>
    </dsp:sp>
    <dsp:sp modelId="{536F6C0F-09A2-4742-A0B4-A47DBD61A52A}">
      <dsp:nvSpPr>
        <dsp:cNvPr id="0" name=""/>
        <dsp:cNvSpPr/>
      </dsp:nvSpPr>
      <dsp:spPr>
        <a:xfrm rot="5400000">
          <a:off x="-190935" y="2506811"/>
          <a:ext cx="1272903" cy="891032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600" kern="1200" dirty="0"/>
        </a:p>
      </dsp:txBody>
      <dsp:txXfrm rot="-5400000">
        <a:off x="1" y="2761391"/>
        <a:ext cx="891032" cy="381871"/>
      </dsp:txXfrm>
    </dsp:sp>
    <dsp:sp modelId="{45FCA954-F674-4E6A-98A6-E31DE2444758}">
      <dsp:nvSpPr>
        <dsp:cNvPr id="0" name=""/>
        <dsp:cNvSpPr/>
      </dsp:nvSpPr>
      <dsp:spPr>
        <a:xfrm rot="5400000">
          <a:off x="4457027" y="-1250118"/>
          <a:ext cx="827387" cy="79593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b="1" kern="1200" dirty="0">
              <a:latin typeface="Liberation Serif" pitchFamily="18" charset="0"/>
            </a:rPr>
            <a:t>Неэффективное использование бюджетных средств</a:t>
          </a:r>
          <a:br>
            <a:rPr lang="ru-RU" sz="1500" b="1" kern="1200" dirty="0">
              <a:latin typeface="Liberation Serif" pitchFamily="18" charset="0"/>
            </a:rPr>
          </a:br>
          <a:r>
            <a:rPr lang="ru-RU" sz="1300" i="1" kern="1200" dirty="0">
              <a:latin typeface="Liberation Serif" pitchFamily="18" charset="0"/>
            </a:rPr>
            <a:t>(в течение длительного времени не используются денежные средства, оборудование и материалы; не достигнуты показатели и значения государственных программ и иных оснований для предоставления средств)</a:t>
          </a:r>
        </a:p>
      </dsp:txBody>
      <dsp:txXfrm rot="-5400000">
        <a:off x="891032" y="2356267"/>
        <a:ext cx="7918987" cy="746607"/>
      </dsp:txXfrm>
    </dsp:sp>
    <dsp:sp modelId="{85D0B1E6-CF40-4119-9DFF-125838D38450}">
      <dsp:nvSpPr>
        <dsp:cNvPr id="0" name=""/>
        <dsp:cNvSpPr/>
      </dsp:nvSpPr>
      <dsp:spPr>
        <a:xfrm rot="5400000">
          <a:off x="-190935" y="3664235"/>
          <a:ext cx="1272903" cy="891032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 rot="-5400000">
        <a:off x="1" y="3918815"/>
        <a:ext cx="891032" cy="381871"/>
      </dsp:txXfrm>
    </dsp:sp>
    <dsp:sp modelId="{D1DDEF2C-F7B4-45D3-98B0-752EC0CBE47F}">
      <dsp:nvSpPr>
        <dsp:cNvPr id="0" name=""/>
        <dsp:cNvSpPr/>
      </dsp:nvSpPr>
      <dsp:spPr>
        <a:xfrm rot="5400000">
          <a:off x="4457027" y="-92695"/>
          <a:ext cx="827387" cy="79593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b="1" kern="1200" dirty="0">
              <a:latin typeface="Liberation Serif" pitchFamily="18" charset="0"/>
            </a:rPr>
            <a:t>Нарушение порядка и условий предоставления субсидий, </a:t>
          </a:r>
          <a:br>
            <a:rPr lang="ru-RU" sz="1500" b="1" kern="1200" dirty="0">
              <a:latin typeface="Liberation Serif" pitchFamily="18" charset="0"/>
            </a:rPr>
          </a:br>
          <a:r>
            <a:rPr lang="ru-RU" sz="1500" b="1" kern="1200" dirty="0">
              <a:latin typeface="Liberation Serif" pitchFamily="18" charset="0"/>
            </a:rPr>
            <a:t>включая не выполнение государственного задания</a:t>
          </a:r>
          <a:endParaRPr lang="ru-RU" sz="1500" b="1" kern="1200" dirty="0"/>
        </a:p>
      </dsp:txBody>
      <dsp:txXfrm rot="-5400000">
        <a:off x="891032" y="3513690"/>
        <a:ext cx="7918987" cy="746607"/>
      </dsp:txXfrm>
    </dsp:sp>
    <dsp:sp modelId="{28575524-54D1-4340-B34B-0F283BD9D566}">
      <dsp:nvSpPr>
        <dsp:cNvPr id="0" name=""/>
        <dsp:cNvSpPr/>
      </dsp:nvSpPr>
      <dsp:spPr>
        <a:xfrm rot="5400000">
          <a:off x="-190935" y="4821658"/>
          <a:ext cx="1272903" cy="891032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600" kern="1200" dirty="0"/>
        </a:p>
      </dsp:txBody>
      <dsp:txXfrm rot="-5400000">
        <a:off x="1" y="5076238"/>
        <a:ext cx="891032" cy="381871"/>
      </dsp:txXfrm>
    </dsp:sp>
    <dsp:sp modelId="{511F3833-8119-46BA-B30E-B5E45B6928BD}">
      <dsp:nvSpPr>
        <dsp:cNvPr id="0" name=""/>
        <dsp:cNvSpPr/>
      </dsp:nvSpPr>
      <dsp:spPr>
        <a:xfrm rot="5400000">
          <a:off x="4457027" y="1064727"/>
          <a:ext cx="827387" cy="79593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b="1" kern="1200" dirty="0">
              <a:latin typeface="Liberation Serif" pitchFamily="18" charset="0"/>
            </a:rPr>
            <a:t>Нарушение ведения бухгалтерского учёта и составление отчётности</a:t>
          </a:r>
          <a:endParaRPr lang="ru-RU" sz="1500" b="1" kern="1200" dirty="0"/>
        </a:p>
      </dsp:txBody>
      <dsp:txXfrm rot="-5400000">
        <a:off x="891032" y="4671112"/>
        <a:ext cx="7918987" cy="7466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13AFA-5550-453B-BCA8-952A4D53508A}">
      <dsp:nvSpPr>
        <dsp:cNvPr id="0" name=""/>
        <dsp:cNvSpPr/>
      </dsp:nvSpPr>
      <dsp:spPr>
        <a:xfrm rot="5400000">
          <a:off x="-152265" y="157309"/>
          <a:ext cx="1015101" cy="710570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/>
        </a:p>
      </dsp:txBody>
      <dsp:txXfrm rot="-5400000">
        <a:off x="1" y="360328"/>
        <a:ext cx="710570" cy="304531"/>
      </dsp:txXfrm>
    </dsp:sp>
    <dsp:sp modelId="{BAA6F23F-F9A7-4A62-B5AC-186E3B77CFA4}">
      <dsp:nvSpPr>
        <dsp:cNvPr id="0" name=""/>
        <dsp:cNvSpPr/>
      </dsp:nvSpPr>
      <dsp:spPr>
        <a:xfrm rot="5400000">
          <a:off x="4417865" y="-3702250"/>
          <a:ext cx="659815" cy="8074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Liberation Serif" pitchFamily="18" charset="0"/>
            </a:rPr>
            <a:t>Осуществление закупок с превышением предельных цен и количества закупаемых товаров, работ, услуг</a:t>
          </a:r>
          <a:endParaRPr lang="ru-RU" sz="1600" kern="1200" dirty="0"/>
        </a:p>
      </dsp:txBody>
      <dsp:txXfrm rot="-5400000">
        <a:off x="710570" y="37255"/>
        <a:ext cx="8042195" cy="595395"/>
      </dsp:txXfrm>
    </dsp:sp>
    <dsp:sp modelId="{8934AC2A-9472-41C9-8D4F-8B50A014EADA}">
      <dsp:nvSpPr>
        <dsp:cNvPr id="0" name=""/>
        <dsp:cNvSpPr/>
      </dsp:nvSpPr>
      <dsp:spPr>
        <a:xfrm rot="5400000">
          <a:off x="-152265" y="1075596"/>
          <a:ext cx="1015101" cy="710570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 rot="-5400000">
        <a:off x="1" y="1278615"/>
        <a:ext cx="710570" cy="304531"/>
      </dsp:txXfrm>
    </dsp:sp>
    <dsp:sp modelId="{71FC26B6-B9EC-45D6-9254-00D2B196D221}">
      <dsp:nvSpPr>
        <dsp:cNvPr id="0" name=""/>
        <dsp:cNvSpPr/>
      </dsp:nvSpPr>
      <dsp:spPr>
        <a:xfrm rot="5400000">
          <a:off x="4417865" y="-2783963"/>
          <a:ext cx="659815" cy="8074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Liberation Serif" pitchFamily="18" charset="0"/>
            </a:rPr>
            <a:t>Нарушение порядка обоснования начальной (максимальной) цены контракта</a:t>
          </a:r>
          <a:endParaRPr lang="ru-RU" sz="1600" kern="1200" dirty="0"/>
        </a:p>
      </dsp:txBody>
      <dsp:txXfrm rot="-5400000">
        <a:off x="710570" y="955542"/>
        <a:ext cx="8042195" cy="595395"/>
      </dsp:txXfrm>
    </dsp:sp>
    <dsp:sp modelId="{536F6C0F-09A2-4742-A0B4-A47DBD61A52A}">
      <dsp:nvSpPr>
        <dsp:cNvPr id="0" name=""/>
        <dsp:cNvSpPr/>
      </dsp:nvSpPr>
      <dsp:spPr>
        <a:xfrm rot="5400000">
          <a:off x="-152265" y="1993883"/>
          <a:ext cx="1015101" cy="710570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 rot="-5400000">
        <a:off x="1" y="2196902"/>
        <a:ext cx="710570" cy="304531"/>
      </dsp:txXfrm>
    </dsp:sp>
    <dsp:sp modelId="{45FCA954-F674-4E6A-98A6-E31DE2444758}">
      <dsp:nvSpPr>
        <dsp:cNvPr id="0" name=""/>
        <dsp:cNvSpPr/>
      </dsp:nvSpPr>
      <dsp:spPr>
        <a:xfrm rot="5400000">
          <a:off x="4417865" y="-1865676"/>
          <a:ext cx="659815" cy="8074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Liberation Serif" pitchFamily="18" charset="0"/>
            </a:rPr>
            <a:t>Завышение начальных (максимальных) цен контрактов</a:t>
          </a:r>
          <a:endParaRPr lang="ru-RU" sz="1600" kern="1200" dirty="0"/>
        </a:p>
      </dsp:txBody>
      <dsp:txXfrm rot="-5400000">
        <a:off x="710570" y="1873829"/>
        <a:ext cx="8042195" cy="595395"/>
      </dsp:txXfrm>
    </dsp:sp>
    <dsp:sp modelId="{85D0B1E6-CF40-4119-9DFF-125838D38450}">
      <dsp:nvSpPr>
        <dsp:cNvPr id="0" name=""/>
        <dsp:cNvSpPr/>
      </dsp:nvSpPr>
      <dsp:spPr>
        <a:xfrm rot="5400000">
          <a:off x="-152265" y="2912170"/>
          <a:ext cx="1015101" cy="710570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/>
        </a:p>
      </dsp:txBody>
      <dsp:txXfrm rot="-5400000">
        <a:off x="1" y="3115189"/>
        <a:ext cx="710570" cy="304531"/>
      </dsp:txXfrm>
    </dsp:sp>
    <dsp:sp modelId="{D1DDEF2C-F7B4-45D3-98B0-752EC0CBE47F}">
      <dsp:nvSpPr>
        <dsp:cNvPr id="0" name=""/>
        <dsp:cNvSpPr/>
      </dsp:nvSpPr>
      <dsp:spPr>
        <a:xfrm rot="5400000">
          <a:off x="4417865" y="-947389"/>
          <a:ext cx="659815" cy="8074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Liberation Serif" pitchFamily="18" charset="0"/>
            </a:rPr>
            <a:t>Неправомерное изменение условий контрактов, влекущее увеличение количества закупаемых товаров, работ, услуг и (или) цены контракта более чем на 10% увеличение срока исполнения контракта </a:t>
          </a:r>
          <a:endParaRPr lang="ru-RU" sz="1600" kern="1200" dirty="0"/>
        </a:p>
      </dsp:txBody>
      <dsp:txXfrm rot="-5400000">
        <a:off x="710570" y="2792116"/>
        <a:ext cx="8042195" cy="595395"/>
      </dsp:txXfrm>
    </dsp:sp>
    <dsp:sp modelId="{28575524-54D1-4340-B34B-0F283BD9D566}">
      <dsp:nvSpPr>
        <dsp:cNvPr id="0" name=""/>
        <dsp:cNvSpPr/>
      </dsp:nvSpPr>
      <dsp:spPr>
        <a:xfrm rot="5400000">
          <a:off x="-152265" y="3830456"/>
          <a:ext cx="1015101" cy="710570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 rot="-5400000">
        <a:off x="1" y="4033475"/>
        <a:ext cx="710570" cy="304531"/>
      </dsp:txXfrm>
    </dsp:sp>
    <dsp:sp modelId="{511F3833-8119-46BA-B30E-B5E45B6928BD}">
      <dsp:nvSpPr>
        <dsp:cNvPr id="0" name=""/>
        <dsp:cNvSpPr/>
      </dsp:nvSpPr>
      <dsp:spPr>
        <a:xfrm rot="5400000">
          <a:off x="4417865" y="-29103"/>
          <a:ext cx="659815" cy="8074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Liberation Serif" pitchFamily="18" charset="0"/>
            </a:rPr>
            <a:t>Оплата товаров, работ, услуг, не соответствующих условиям контрактов (ненадлежащая приемка)</a:t>
          </a:r>
          <a:endParaRPr lang="ru-RU" sz="1600" kern="1200" dirty="0"/>
        </a:p>
      </dsp:txBody>
      <dsp:txXfrm rot="-5400000">
        <a:off x="710570" y="3710402"/>
        <a:ext cx="8042195" cy="595395"/>
      </dsp:txXfrm>
    </dsp:sp>
    <dsp:sp modelId="{2CB33025-233B-400D-A7C4-B25AFC2489F9}">
      <dsp:nvSpPr>
        <dsp:cNvPr id="0" name=""/>
        <dsp:cNvSpPr/>
      </dsp:nvSpPr>
      <dsp:spPr>
        <a:xfrm rot="5400000">
          <a:off x="-152265" y="4748743"/>
          <a:ext cx="1015101" cy="710570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 rot="-5400000">
        <a:off x="1" y="4951762"/>
        <a:ext cx="710570" cy="304531"/>
      </dsp:txXfrm>
    </dsp:sp>
    <dsp:sp modelId="{DF197C33-ECBE-43AC-B8E9-1BDBC6378782}">
      <dsp:nvSpPr>
        <dsp:cNvPr id="0" name=""/>
        <dsp:cNvSpPr/>
      </dsp:nvSpPr>
      <dsp:spPr>
        <a:xfrm rot="5400000">
          <a:off x="4417865" y="889183"/>
          <a:ext cx="659815" cy="8074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Liberation Serif" pitchFamily="18" charset="0"/>
            </a:rPr>
            <a:t>Неприменение штрафных санкций к подрядчикам (поставщикам), нарушившим принятые обязательства по  контрактам</a:t>
          </a:r>
          <a:endParaRPr lang="ru-RU" sz="1600" kern="1200" dirty="0"/>
        </a:p>
      </dsp:txBody>
      <dsp:txXfrm rot="-5400000">
        <a:off x="710570" y="4628688"/>
        <a:ext cx="8042195" cy="595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47" cy="496732"/>
          </a:xfrm>
          <a:prstGeom prst="rect">
            <a:avLst/>
          </a:prstGeom>
        </p:spPr>
        <p:txBody>
          <a:bodyPr vert="horz" lIns="92103" tIns="46051" rIns="92103" bIns="460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732"/>
          </a:xfrm>
          <a:prstGeom prst="rect">
            <a:avLst/>
          </a:prstGeom>
        </p:spPr>
        <p:txBody>
          <a:bodyPr vert="horz" lIns="92103" tIns="46051" rIns="92103" bIns="46051" rtlCol="0"/>
          <a:lstStyle>
            <a:lvl1pPr algn="r">
              <a:defRPr sz="1200"/>
            </a:lvl1pPr>
          </a:lstStyle>
          <a:p>
            <a:fld id="{12DF861E-A371-4613-8A72-B696A806B7ED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3" tIns="46051" rIns="92103" bIns="460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9" y="4714953"/>
            <a:ext cx="5439101" cy="4467387"/>
          </a:xfrm>
          <a:prstGeom prst="rect">
            <a:avLst/>
          </a:prstGeom>
        </p:spPr>
        <p:txBody>
          <a:bodyPr vert="horz" lIns="92103" tIns="46051" rIns="92103" bIns="4605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310"/>
            <a:ext cx="2946247" cy="496731"/>
          </a:xfrm>
          <a:prstGeom prst="rect">
            <a:avLst/>
          </a:prstGeom>
        </p:spPr>
        <p:txBody>
          <a:bodyPr vert="horz" lIns="92103" tIns="46051" rIns="92103" bIns="460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6731"/>
          </a:xfrm>
          <a:prstGeom prst="rect">
            <a:avLst/>
          </a:prstGeom>
        </p:spPr>
        <p:txBody>
          <a:bodyPr vert="horz" lIns="92103" tIns="46051" rIns="92103" bIns="46051" rtlCol="0" anchor="b"/>
          <a:lstStyle>
            <a:lvl1pPr algn="r">
              <a:defRPr sz="1200"/>
            </a:lvl1pPr>
          </a:lstStyle>
          <a:p>
            <a:fld id="{62B135F3-5577-4DF9-9936-D10E53714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102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67FE4-2167-48AF-9186-E229B91CCFF0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2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7" y="5052549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4" y="3132294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9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60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9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6" y="731523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18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 userDrawn="1"/>
        </p:nvSpPr>
        <p:spPr bwMode="auto">
          <a:xfrm>
            <a:off x="-57148" y="-100011"/>
            <a:ext cx="9201151" cy="6958013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110" tIns="49556" rIns="99110" bIns="49556"/>
          <a:lstStyle>
            <a:lvl1pPr indent="3175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sz="1500">
              <a:solidFill>
                <a:srgbClr val="000099"/>
              </a:solidFill>
            </a:endParaRPr>
          </a:p>
        </p:txBody>
      </p:sp>
      <p:grpSp>
        <p:nvGrpSpPr>
          <p:cNvPr id="3" name="Group 14"/>
          <p:cNvGrpSpPr>
            <a:grpSpLocks noChangeAspect="1"/>
          </p:cNvGrpSpPr>
          <p:nvPr userDrawn="1"/>
        </p:nvGrpSpPr>
        <p:grpSpPr bwMode="auto">
          <a:xfrm>
            <a:off x="-57149" y="115891"/>
            <a:ext cx="1172308" cy="502877"/>
            <a:chOff x="-98" y="68"/>
            <a:chExt cx="748" cy="410"/>
          </a:xfrm>
        </p:grpSpPr>
        <p:grpSp>
          <p:nvGrpSpPr>
            <p:cNvPr id="4" name="Группа 8"/>
            <p:cNvGrpSpPr>
              <a:grpSpLocks noChangeAspect="1"/>
            </p:cNvGrpSpPr>
            <p:nvPr/>
          </p:nvGrpSpPr>
          <p:grpSpPr bwMode="auto">
            <a:xfrm>
              <a:off x="66" y="68"/>
              <a:ext cx="433" cy="340"/>
              <a:chOff x="-1" y="0"/>
              <a:chExt cx="1904363" cy="1695450"/>
            </a:xfrm>
          </p:grpSpPr>
          <p:pic>
            <p:nvPicPr>
              <p:cNvPr id="6" name="Рисунок 5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428626"/>
                <a:ext cx="1904363" cy="126682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 prstMaterial="metal">
                <a:bevelB/>
              </a:sp3d>
            </p:spPr>
          </p:pic>
          <p:pic>
            <p:nvPicPr>
              <p:cNvPr id="7" name="Рисунок 1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375" y="0"/>
                <a:ext cx="1238250" cy="8813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" name="Поле 13"/>
            <p:cNvSpPr txBox="1"/>
            <p:nvPr/>
          </p:nvSpPr>
          <p:spPr>
            <a:xfrm>
              <a:off x="-98" y="186"/>
              <a:ext cx="748" cy="29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defTabSz="914077">
                <a:lnSpc>
                  <a:spcPct val="115000"/>
                </a:lnSpc>
                <a:spcAft>
                  <a:spcPts val="1040"/>
                </a:spcAft>
                <a:defRPr/>
              </a:pPr>
              <a:r>
                <a:rPr lang="ru-RU" sz="1500" b="1" kern="0" spc="52" dirty="0">
                  <a:gradFill>
                    <a:gsLst>
                      <a:gs pos="25000">
                        <a:srgbClr val="C0504D">
                          <a:satMod val="155000"/>
                        </a:srgbClr>
                      </a:gs>
                      <a:gs pos="100000">
                        <a:srgbClr val="C0504D">
                          <a:shade val="45000"/>
                          <a:satMod val="165000"/>
                        </a:srgbClr>
                      </a:gs>
                    </a:gsLst>
                    <a:lin ang="5400000" scaled="0"/>
                  </a:gradFill>
                  <a:effectLst>
                    <a:outerShdw blurRad="76200" dist="50800" dir="5400000" algn="tl">
                      <a:srgbClr val="000000">
                        <a:alpha val="65000"/>
                      </a:srgbClr>
                    </a:outerShdw>
                  </a:effectLst>
                  <a:latin typeface="Monotype Corsiva"/>
                  <a:ea typeface="Calibri"/>
                  <a:cs typeface="Times New Roman"/>
                </a:rPr>
                <a:t>МФ СО</a:t>
              </a:r>
              <a:endParaRPr lang="ru-RU" sz="15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8" name="Прямая соединительная линия 7"/>
          <p:cNvCxnSpPr/>
          <p:nvPr userDrawn="1"/>
        </p:nvCxnSpPr>
        <p:spPr>
          <a:xfrm flipV="1">
            <a:off x="971552" y="533400"/>
            <a:ext cx="8065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199292" y="6453189"/>
            <a:ext cx="6566389" cy="338522"/>
          </a:xfrm>
          <a:prstGeom prst="rect">
            <a:avLst/>
          </a:prstGeom>
          <a:noFill/>
          <a:ln>
            <a:noFill/>
          </a:ln>
        </p:spPr>
        <p:txBody>
          <a:bodyPr lIns="91408" tIns="45704" rIns="91408" bIns="45704">
            <a:spAutoFit/>
          </a:bodyPr>
          <a:lstStyle>
            <a:defPPr>
              <a:defRPr lang="ru-RU"/>
            </a:defPPr>
            <a:lvl1pPr>
              <a:defRPr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14077">
              <a:defRPr/>
            </a:pPr>
            <a:r>
              <a:rPr lang="ru-RU" sz="1600" dirty="0">
                <a:solidFill>
                  <a:prstClr val="black">
                    <a:tint val="75000"/>
                  </a:prstClr>
                </a:solidFill>
                <a:latin typeface="Times New Roman"/>
              </a:rPr>
              <a:t>Министерство финансов Свердловской области</a:t>
            </a: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 flipV="1">
            <a:off x="296009" y="6524625"/>
            <a:ext cx="62029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43194" y="6356354"/>
            <a:ext cx="562708" cy="365125"/>
          </a:xfrm>
        </p:spPr>
        <p:txBody>
          <a:bodyPr lIns="91408" tIns="45704" rIns="91408" bIns="45704"/>
          <a:lstStyle>
            <a:lvl1pPr>
              <a:defRPr sz="1400"/>
            </a:lvl1pPr>
          </a:lstStyle>
          <a:p>
            <a:pPr>
              <a:defRPr/>
            </a:pPr>
            <a:fld id="{A10A8BDB-756C-4ADE-A3AC-C4D56152AA9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5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7" y="5052549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4" y="3132294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4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3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7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1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2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44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0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4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7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4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9" y="1010488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70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3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9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9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6" y="731523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31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 userDrawn="1"/>
        </p:nvSpPr>
        <p:spPr bwMode="auto">
          <a:xfrm>
            <a:off x="-57148" y="-100011"/>
            <a:ext cx="9201151" cy="6958013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110" tIns="49556" rIns="99110" bIns="49556"/>
          <a:lstStyle>
            <a:lvl1pPr indent="3175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sz="1500">
              <a:solidFill>
                <a:srgbClr val="000099"/>
              </a:solidFill>
            </a:endParaRPr>
          </a:p>
        </p:txBody>
      </p:sp>
      <p:grpSp>
        <p:nvGrpSpPr>
          <p:cNvPr id="3" name="Group 14"/>
          <p:cNvGrpSpPr>
            <a:grpSpLocks noChangeAspect="1"/>
          </p:cNvGrpSpPr>
          <p:nvPr userDrawn="1"/>
        </p:nvGrpSpPr>
        <p:grpSpPr bwMode="auto">
          <a:xfrm>
            <a:off x="-57149" y="115891"/>
            <a:ext cx="1172308" cy="502877"/>
            <a:chOff x="-98" y="68"/>
            <a:chExt cx="748" cy="410"/>
          </a:xfrm>
        </p:grpSpPr>
        <p:grpSp>
          <p:nvGrpSpPr>
            <p:cNvPr id="4" name="Группа 8"/>
            <p:cNvGrpSpPr>
              <a:grpSpLocks noChangeAspect="1"/>
            </p:cNvGrpSpPr>
            <p:nvPr/>
          </p:nvGrpSpPr>
          <p:grpSpPr bwMode="auto">
            <a:xfrm>
              <a:off x="66" y="68"/>
              <a:ext cx="433" cy="340"/>
              <a:chOff x="-1" y="0"/>
              <a:chExt cx="1904363" cy="1695450"/>
            </a:xfrm>
          </p:grpSpPr>
          <p:pic>
            <p:nvPicPr>
              <p:cNvPr id="6" name="Рисунок 5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428626"/>
                <a:ext cx="1904363" cy="126682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 prstMaterial="metal">
                <a:bevelB/>
              </a:sp3d>
            </p:spPr>
          </p:pic>
          <p:pic>
            <p:nvPicPr>
              <p:cNvPr id="7" name="Рисунок 1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375" y="0"/>
                <a:ext cx="1238250" cy="8813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" name="Поле 13"/>
            <p:cNvSpPr txBox="1"/>
            <p:nvPr/>
          </p:nvSpPr>
          <p:spPr>
            <a:xfrm>
              <a:off x="-98" y="186"/>
              <a:ext cx="748" cy="29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defTabSz="914077">
                <a:lnSpc>
                  <a:spcPct val="115000"/>
                </a:lnSpc>
                <a:spcAft>
                  <a:spcPts val="1040"/>
                </a:spcAft>
                <a:defRPr/>
              </a:pPr>
              <a:r>
                <a:rPr lang="ru-RU" sz="1500" b="1" kern="0" spc="52" dirty="0">
                  <a:gradFill>
                    <a:gsLst>
                      <a:gs pos="25000">
                        <a:srgbClr val="C0504D">
                          <a:satMod val="155000"/>
                        </a:srgbClr>
                      </a:gs>
                      <a:gs pos="100000">
                        <a:srgbClr val="C0504D">
                          <a:shade val="45000"/>
                          <a:satMod val="165000"/>
                        </a:srgbClr>
                      </a:gs>
                    </a:gsLst>
                    <a:lin ang="5400000" scaled="0"/>
                  </a:gradFill>
                  <a:effectLst>
                    <a:outerShdw blurRad="76200" dist="50800" dir="5400000" algn="tl">
                      <a:srgbClr val="000000">
                        <a:alpha val="65000"/>
                      </a:srgbClr>
                    </a:outerShdw>
                  </a:effectLst>
                  <a:latin typeface="Monotype Corsiva"/>
                  <a:ea typeface="Calibri"/>
                  <a:cs typeface="Times New Roman"/>
                </a:rPr>
                <a:t>МФ СО</a:t>
              </a:r>
              <a:endParaRPr lang="ru-RU" sz="15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8" name="Прямая соединительная линия 7"/>
          <p:cNvCxnSpPr/>
          <p:nvPr userDrawn="1"/>
        </p:nvCxnSpPr>
        <p:spPr>
          <a:xfrm flipV="1">
            <a:off x="971552" y="533400"/>
            <a:ext cx="8065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199292" y="6453189"/>
            <a:ext cx="6566389" cy="338522"/>
          </a:xfrm>
          <a:prstGeom prst="rect">
            <a:avLst/>
          </a:prstGeom>
          <a:noFill/>
          <a:ln>
            <a:noFill/>
          </a:ln>
        </p:spPr>
        <p:txBody>
          <a:bodyPr lIns="91408" tIns="45704" rIns="91408" bIns="45704">
            <a:spAutoFit/>
          </a:bodyPr>
          <a:lstStyle>
            <a:defPPr>
              <a:defRPr lang="ru-RU"/>
            </a:defPPr>
            <a:lvl1pPr>
              <a:defRPr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14077">
              <a:defRPr/>
            </a:pPr>
            <a:r>
              <a:rPr lang="ru-RU" sz="1600" dirty="0">
                <a:solidFill>
                  <a:prstClr val="black">
                    <a:tint val="75000"/>
                  </a:prstClr>
                </a:solidFill>
                <a:latin typeface="Times New Roman"/>
              </a:rPr>
              <a:t>Министерство финансов Свердловской области</a:t>
            </a: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 flipV="1">
            <a:off x="296009" y="6524625"/>
            <a:ext cx="62029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43194" y="6356354"/>
            <a:ext cx="562708" cy="365125"/>
          </a:xfrm>
        </p:spPr>
        <p:txBody>
          <a:bodyPr lIns="91408" tIns="45704" rIns="91408" bIns="45704"/>
          <a:lstStyle>
            <a:lvl1pPr>
              <a:defRPr sz="1400"/>
            </a:lvl1pPr>
          </a:lstStyle>
          <a:p>
            <a:pPr>
              <a:defRPr/>
            </a:pPr>
            <a:fld id="{A10A8BDB-756C-4ADE-A3AC-C4D56152AA9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2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7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4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1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8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69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98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4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7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9" y="1010488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70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0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2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4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3" y="6172204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4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05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2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4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3" y="6172204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4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E3A778-1E56-4E1F-A79F-DB7BE841E7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39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124744"/>
            <a:ext cx="8856984" cy="40294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Реализация полномочий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по внутреннему государственному финансовому контролю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 на территории Свердловской области</a:t>
            </a:r>
          </a:p>
          <a:p>
            <a:pPr algn="ctr"/>
            <a:r>
              <a:rPr lang="ru-RU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Прошлое. Настоящее. Будущее.</a:t>
            </a:r>
            <a:endParaRPr lang="ru-RU" sz="24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  <a:cs typeface="Times New Roman" pitchFamily="18" charset="0"/>
            </a:endParaRPr>
          </a:p>
          <a:p>
            <a:pPr algn="r"/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  <a:cs typeface="Times New Roman" pitchFamily="18" charset="0"/>
            </a:endParaRPr>
          </a:p>
          <a:p>
            <a:pPr algn="r"/>
            <a:r>
              <a:rPr lang="ru-RU" sz="19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Начальник отдела </a:t>
            </a:r>
          </a:p>
          <a:p>
            <a:pPr algn="r"/>
            <a:r>
              <a:rPr lang="ru-RU" sz="19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контрольно-ревизионной работы </a:t>
            </a:r>
          </a:p>
          <a:p>
            <a:pPr algn="r"/>
            <a:r>
              <a:rPr lang="ru-RU" sz="19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ууправления</a:t>
            </a:r>
            <a:r>
              <a:rPr lang="ru-RU" sz="19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 финансового контроля</a:t>
            </a:r>
            <a:endParaRPr lang="en-US" sz="19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  <a:cs typeface="Times New Roman" pitchFamily="18" charset="0"/>
            </a:endParaRPr>
          </a:p>
          <a:p>
            <a:pPr algn="r"/>
            <a:r>
              <a:rPr lang="ru-RU" sz="19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Министерства финансов Свердловской области</a:t>
            </a:r>
          </a:p>
          <a:p>
            <a:pPr algn="r"/>
            <a:r>
              <a:rPr lang="ru-RU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Дмитрий Владимирович Казак</a:t>
            </a:r>
          </a:p>
          <a:p>
            <a:pPr algn="r"/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16574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Liberation Serif" pitchFamily="18" charset="0"/>
                <a:cs typeface="Times New Roman" pitchFamily="18" charset="0"/>
              </a:rPr>
              <a:t>Екатеринбург 2023 год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043608" y="116632"/>
            <a:ext cx="7527680" cy="742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155" tIns="51577" rIns="103155" bIns="51577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100" b="1" dirty="0">
                <a:solidFill>
                  <a:schemeClr val="tx2">
                    <a:lumMod val="75000"/>
                  </a:schemeClr>
                </a:solidFill>
                <a:latin typeface="Liberation Serif" pitchFamily="18" charset="0"/>
                <a:cs typeface="Times New Roman" pitchFamily="18" charset="0"/>
              </a:rPr>
              <a:t>Министерство финансов Свердловской области</a:t>
            </a:r>
            <a:endParaRPr lang="en-US" sz="2100" b="1" dirty="0">
              <a:solidFill>
                <a:schemeClr val="tx2">
                  <a:lumMod val="75000"/>
                </a:schemeClr>
              </a:solidFill>
              <a:latin typeface="Liberation Serif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Liberation Serif" pitchFamily="18" charset="0"/>
                <a:cs typeface="Times New Roman" pitchFamily="18" charset="0"/>
              </a:rPr>
              <a:t>Управление финансового контроля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2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2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23200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04235"/>
            <a:ext cx="562708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1787" y="76562"/>
            <a:ext cx="8078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Liberation Serif" pitchFamily="18" charset="0"/>
              </a:rPr>
              <a:t>Структура контрольного органа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1772816"/>
            <a:ext cx="5022050" cy="423664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latin typeface="Liberation Serif" pitchFamily="18" charset="0"/>
              </a:rPr>
              <a:t>Управление финансового контроля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3" y="2564904"/>
            <a:ext cx="2016223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Liberation Serif" pitchFamily="18" charset="0"/>
              </a:rPr>
              <a:t>Отдел контрольно-ревизионной работы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2564904"/>
            <a:ext cx="2304256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Liberation Serif" pitchFamily="18" charset="0"/>
              </a:rPr>
              <a:t>Межрайонный отдел контрольно-ревизионной работы (МОКРР) в городе </a:t>
            </a:r>
            <a:br>
              <a:rPr lang="ru-RU" sz="1400" dirty="0">
                <a:solidFill>
                  <a:schemeClr val="tx1"/>
                </a:solidFill>
                <a:latin typeface="Liberation Serif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itchFamily="18" charset="0"/>
              </a:rPr>
              <a:t>Екатеринбурге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2564904"/>
            <a:ext cx="1728192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Liberation Serif" pitchFamily="18" charset="0"/>
              </a:rPr>
              <a:t>Отдел административного производства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04248" y="2564905"/>
            <a:ext cx="2225673" cy="8640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Liberation Serif" pitchFamily="18" charset="0"/>
              </a:rPr>
              <a:t>Отдел методологии и организации контрольно-ревизионной работы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75091" y="3740954"/>
            <a:ext cx="1960617" cy="48013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МОКРР в городе Краснотурьинске</a:t>
            </a:r>
          </a:p>
        </p:txBody>
      </p:sp>
      <p:cxnSp>
        <p:nvCxnSpPr>
          <p:cNvPr id="12" name="Прямая соединительная линия 11"/>
          <p:cNvCxnSpPr>
            <a:stCxn id="6" idx="1"/>
          </p:cNvCxnSpPr>
          <p:nvPr/>
        </p:nvCxnSpPr>
        <p:spPr>
          <a:xfrm flipH="1">
            <a:off x="1187624" y="1984648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87624" y="1988840"/>
            <a:ext cx="0" cy="580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3"/>
          </p:cNvCxnSpPr>
          <p:nvPr/>
        </p:nvCxnSpPr>
        <p:spPr>
          <a:xfrm>
            <a:off x="7001762" y="1984648"/>
            <a:ext cx="102662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028384" y="1988840"/>
            <a:ext cx="1" cy="580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760132" y="2196481"/>
            <a:ext cx="0" cy="368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491880" y="2196480"/>
            <a:ext cx="0" cy="368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729896" y="4605051"/>
            <a:ext cx="1960617" cy="48013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МОКРР в городе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Ирбите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47288" y="5396653"/>
            <a:ext cx="1960617" cy="48013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МОКРР в городе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Каменске-Уральском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868144" y="5397139"/>
            <a:ext cx="1960617" cy="48013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МОКРР в городе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Первоуральске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868144" y="3740955"/>
            <a:ext cx="1960617" cy="48013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МОКРР в городе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Алапаевске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868144" y="4605051"/>
            <a:ext cx="1960617" cy="48013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МОКРР в городе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Нижний Тагил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788024" y="2196480"/>
            <a:ext cx="0" cy="34407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1" idx="3"/>
            <a:endCxn id="22" idx="1"/>
          </p:cNvCxnSpPr>
          <p:nvPr/>
        </p:nvCxnSpPr>
        <p:spPr>
          <a:xfrm>
            <a:off x="3735708" y="3981021"/>
            <a:ext cx="2132436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8" idx="3"/>
            <a:endCxn id="23" idx="1"/>
          </p:cNvCxnSpPr>
          <p:nvPr/>
        </p:nvCxnSpPr>
        <p:spPr>
          <a:xfrm>
            <a:off x="3690513" y="4845118"/>
            <a:ext cx="21776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20" idx="3"/>
            <a:endCxn id="21" idx="1"/>
          </p:cNvCxnSpPr>
          <p:nvPr/>
        </p:nvCxnSpPr>
        <p:spPr>
          <a:xfrm>
            <a:off x="3707905" y="5636720"/>
            <a:ext cx="2160239" cy="4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79513" y="980728"/>
            <a:ext cx="8850409" cy="36004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Liberation Serif" pitchFamily="18" charset="0"/>
              </a:rPr>
              <a:t>Министерство финансов Свердловской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20949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04235"/>
            <a:ext cx="562708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1787" y="-99392"/>
            <a:ext cx="80781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latin typeface="Liberation Serif" pitchFamily="18" charset="0"/>
              </a:rPr>
              <a:t>Нормативные правовые акты, регулирующие организацию ВГФК для Минфина Свердловской области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06216582"/>
              </p:ext>
            </p:extLst>
          </p:nvPr>
        </p:nvGraphicFramePr>
        <p:xfrm>
          <a:off x="251520" y="1153546"/>
          <a:ext cx="8712968" cy="4723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776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04235"/>
            <a:ext cx="562708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1787" y="4554"/>
            <a:ext cx="8078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Liberation Serif" pitchFamily="18" charset="0"/>
              </a:rPr>
              <a:t>Стандарты внутреннего государственного финансового контроля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6127" y="476672"/>
            <a:ext cx="8634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Liberation Serif" pitchFamily="18" charset="0"/>
              </a:rPr>
              <a:t>Федеральные стандарты внутреннего государственного финансового контроля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764704"/>
            <a:ext cx="87849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ru-RU" sz="1400" dirty="0">
                <a:latin typeface="Liberation Serif" pitchFamily="18" charset="0"/>
              </a:rPr>
              <a:t>1. Принципы контрольной деятельности органов внутреннего государственного финансового контроля (постановление Правительства РФ от 06.02.2020 </a:t>
            </a:r>
            <a:r>
              <a:rPr lang="ru-RU" sz="1400" b="1" dirty="0">
                <a:latin typeface="Liberation Serif" pitchFamily="18" charset="0"/>
              </a:rPr>
              <a:t>№</a:t>
            </a:r>
            <a:r>
              <a:rPr lang="en-US" sz="1400" b="1" dirty="0">
                <a:latin typeface="Liberation Serif" pitchFamily="18" charset="0"/>
              </a:rPr>
              <a:t> 95</a:t>
            </a:r>
            <a:r>
              <a:rPr lang="ru-RU" sz="1400" dirty="0">
                <a:latin typeface="Liberation Serif" pitchFamily="18" charset="0"/>
              </a:rPr>
              <a:t>)</a:t>
            </a:r>
          </a:p>
          <a:p>
            <a:pPr marL="177800" indent="-177800"/>
            <a:r>
              <a:rPr lang="ru-RU" sz="1400" dirty="0">
                <a:latin typeface="Liberation Serif" pitchFamily="18" charset="0"/>
              </a:rPr>
              <a:t>2.</a:t>
            </a:r>
            <a:r>
              <a:rPr lang="ru-RU" sz="1400" b="1" dirty="0">
                <a:latin typeface="Liberation Serif" pitchFamily="18" charset="0"/>
              </a:rPr>
              <a:t> Права и обязанности должностных лиц органов внутреннего государственного финансового контроля и объектов внутреннего государственного финансового контроля (их должностных лиц) при осуществлении внутреннего государственного финансового контроля</a:t>
            </a:r>
            <a:r>
              <a:rPr lang="ru-RU" sz="1400" dirty="0">
                <a:latin typeface="Liberation Serif" pitchFamily="18" charset="0"/>
              </a:rPr>
              <a:t> </a:t>
            </a:r>
          </a:p>
          <a:p>
            <a:pPr marL="177800" indent="-177800"/>
            <a:r>
              <a:rPr lang="ru-RU" sz="1400" dirty="0">
                <a:latin typeface="Liberation Serif" pitchFamily="18" charset="0"/>
              </a:rPr>
              <a:t>   (постановление Правительства РФ от 06.02.2020 </a:t>
            </a:r>
            <a:r>
              <a:rPr lang="ru-RU" sz="1400" b="1" dirty="0">
                <a:latin typeface="Liberation Serif" pitchFamily="18" charset="0"/>
              </a:rPr>
              <a:t>№ 100</a:t>
            </a:r>
            <a:r>
              <a:rPr lang="ru-RU" sz="1400" dirty="0">
                <a:latin typeface="Liberation Serif" pitchFamily="18" charset="0"/>
              </a:rPr>
              <a:t>)</a:t>
            </a:r>
          </a:p>
          <a:p>
            <a:pPr marL="177800" indent="-177800"/>
            <a:r>
              <a:rPr lang="ru-RU" sz="1400" dirty="0">
                <a:latin typeface="Liberation Serif" pitchFamily="18" charset="0"/>
              </a:rPr>
              <a:t>3.</a:t>
            </a:r>
            <a:r>
              <a:rPr lang="ru-RU" sz="1400" b="1" dirty="0">
                <a:latin typeface="Liberation Serif" pitchFamily="18" charset="0"/>
              </a:rPr>
              <a:t> </a:t>
            </a:r>
            <a:r>
              <a:rPr lang="ru-RU" sz="1400" dirty="0">
                <a:latin typeface="Liberation Serif" pitchFamily="18" charset="0"/>
              </a:rPr>
              <a:t>Планирование проверок, ревизий и обследований </a:t>
            </a:r>
          </a:p>
          <a:p>
            <a:pPr marL="177800" indent="-177800"/>
            <a:r>
              <a:rPr lang="ru-RU" sz="1400" dirty="0">
                <a:latin typeface="Liberation Serif" pitchFamily="18" charset="0"/>
              </a:rPr>
              <a:t>   (постановление Правительства РФ от 27.02.2020 </a:t>
            </a:r>
            <a:r>
              <a:rPr lang="ru-RU" sz="1400" b="1" dirty="0">
                <a:latin typeface="Liberation Serif" pitchFamily="18" charset="0"/>
              </a:rPr>
              <a:t>№ 208</a:t>
            </a:r>
            <a:r>
              <a:rPr lang="ru-RU" sz="1400" dirty="0">
                <a:latin typeface="Liberation Serif" pitchFamily="18" charset="0"/>
              </a:rPr>
              <a:t>)</a:t>
            </a:r>
          </a:p>
          <a:p>
            <a:pPr marL="177800" indent="-177800"/>
            <a:r>
              <a:rPr lang="ru-RU" sz="1400" dirty="0">
                <a:latin typeface="Liberation Serif" pitchFamily="18" charset="0"/>
              </a:rPr>
              <a:t>4. </a:t>
            </a:r>
            <a:r>
              <a:rPr lang="ru-RU" sz="1400" b="1" dirty="0">
                <a:latin typeface="Liberation Serif" pitchFamily="18" charset="0"/>
              </a:rPr>
              <a:t>Проведение проверок, ревизий и обследований и оформление их результатов» </a:t>
            </a:r>
          </a:p>
          <a:p>
            <a:pPr marL="177800" indent="-177800"/>
            <a:r>
              <a:rPr lang="ru-RU" sz="1400" b="1" dirty="0">
                <a:latin typeface="Liberation Serif" pitchFamily="18" charset="0"/>
              </a:rPr>
              <a:t>   </a:t>
            </a:r>
            <a:r>
              <a:rPr lang="ru-RU" sz="1400" dirty="0">
                <a:latin typeface="Liberation Serif" pitchFamily="18" charset="0"/>
              </a:rPr>
              <a:t>(постановление Правительства РФ от 17.08.2020 </a:t>
            </a:r>
            <a:r>
              <a:rPr lang="ru-RU" sz="1400" b="1" dirty="0">
                <a:latin typeface="Liberation Serif" pitchFamily="18" charset="0"/>
              </a:rPr>
              <a:t>№ 1235</a:t>
            </a:r>
            <a:r>
              <a:rPr lang="ru-RU" sz="1400" dirty="0">
                <a:latin typeface="Liberation Serif" pitchFamily="18" charset="0"/>
              </a:rPr>
              <a:t>)</a:t>
            </a:r>
          </a:p>
          <a:p>
            <a:pPr marL="177800" indent="-177800"/>
            <a:r>
              <a:rPr lang="ru-RU" sz="1400" dirty="0">
                <a:latin typeface="Liberation Serif" pitchFamily="18" charset="0"/>
              </a:rPr>
              <a:t>5. </a:t>
            </a:r>
            <a:r>
              <a:rPr lang="ru-RU" sz="1400" b="1" dirty="0">
                <a:latin typeface="Liberation Serif" pitchFamily="18" charset="0"/>
              </a:rPr>
              <a:t>Реализация результатов проверок, ревизий и обследований» </a:t>
            </a:r>
          </a:p>
          <a:p>
            <a:pPr marL="177800" indent="-177800"/>
            <a:r>
              <a:rPr lang="ru-RU" sz="1400" dirty="0">
                <a:latin typeface="Liberation Serif" pitchFamily="18" charset="0"/>
              </a:rPr>
              <a:t>(постановление Правительства РФ от 23.07.2020 </a:t>
            </a:r>
            <a:r>
              <a:rPr lang="ru-RU" sz="1400" b="1" dirty="0">
                <a:latin typeface="Liberation Serif" pitchFamily="18" charset="0"/>
              </a:rPr>
              <a:t>№ 1095</a:t>
            </a:r>
            <a:r>
              <a:rPr lang="ru-RU" sz="1400" dirty="0">
                <a:latin typeface="Liberation Serif" pitchFamily="18" charset="0"/>
              </a:rPr>
              <a:t>)</a:t>
            </a:r>
          </a:p>
          <a:p>
            <a:pPr marL="177800" indent="-177800"/>
            <a:r>
              <a:rPr lang="ru-RU" sz="1400" dirty="0">
                <a:latin typeface="Liberation Serif" pitchFamily="18" charset="0"/>
              </a:rPr>
              <a:t>6. Правила досудебного обжалования решений и действий (бездействия) органов внутреннего государственного финансового контроля и их должностных лиц» </a:t>
            </a:r>
          </a:p>
          <a:p>
            <a:pPr marL="177800" indent="-177800"/>
            <a:r>
              <a:rPr lang="ru-RU" sz="1400" dirty="0">
                <a:latin typeface="Liberation Serif" pitchFamily="18" charset="0"/>
              </a:rPr>
              <a:t>(постановление Правительства РФ от 17.08.2020 </a:t>
            </a:r>
            <a:r>
              <a:rPr lang="ru-RU" sz="1400" b="1" dirty="0">
                <a:latin typeface="Liberation Serif" pitchFamily="18" charset="0"/>
              </a:rPr>
              <a:t>№ 1237</a:t>
            </a:r>
            <a:r>
              <a:rPr lang="ru-RU" sz="1400" dirty="0">
                <a:latin typeface="Liberation Serif" pitchFamily="18" charset="0"/>
              </a:rPr>
              <a:t>) </a:t>
            </a:r>
          </a:p>
          <a:p>
            <a:pPr marL="177800" indent="-177800"/>
            <a:r>
              <a:rPr lang="ru-RU" sz="1400" dirty="0">
                <a:latin typeface="Liberation Serif" pitchFamily="18" charset="0"/>
              </a:rPr>
              <a:t>7. Правила составления отчетности о результатах контрольной деятельности» (постановление Правительства РФ от 16.09.2020 </a:t>
            </a:r>
            <a:r>
              <a:rPr lang="ru-RU" sz="1400" b="1" dirty="0">
                <a:latin typeface="Liberation Serif" pitchFamily="18" charset="0"/>
              </a:rPr>
              <a:t>№ 1478</a:t>
            </a:r>
            <a:r>
              <a:rPr lang="ru-RU" sz="1400" dirty="0">
                <a:latin typeface="Liberation Serif" pitchFamily="18" charset="0"/>
              </a:rPr>
              <a:t>)</a:t>
            </a:r>
          </a:p>
          <a:p>
            <a:pPr algn="ctr"/>
            <a:r>
              <a:rPr lang="ru-RU" sz="1300" i="1" dirty="0">
                <a:latin typeface="Liberation Serif" pitchFamily="18" charset="0"/>
              </a:rPr>
              <a:t>Приказы Министерства финансов Российской Федерации: от 30.12.2020 </a:t>
            </a:r>
            <a:r>
              <a:rPr lang="ru-RU" sz="1300" b="1" i="1" dirty="0">
                <a:latin typeface="Liberation Serif" pitchFamily="18" charset="0"/>
              </a:rPr>
              <a:t>№ 340н </a:t>
            </a:r>
            <a:r>
              <a:rPr lang="ru-RU" sz="1300" i="1" u="sng" dirty="0">
                <a:latin typeface="Liberation Serif" pitchFamily="18" charset="0"/>
              </a:rPr>
              <a:t>(формы документов);</a:t>
            </a:r>
          </a:p>
          <a:p>
            <a:pPr algn="ctr"/>
            <a:r>
              <a:rPr lang="ru-RU" sz="1300" i="1" dirty="0">
                <a:latin typeface="Liberation Serif" pitchFamily="18" charset="0"/>
              </a:rPr>
              <a:t>от 30.11.2023 </a:t>
            </a:r>
            <a:r>
              <a:rPr lang="ru-RU" sz="1300" b="1" i="1" dirty="0">
                <a:latin typeface="Liberation Serif" pitchFamily="18" charset="0"/>
              </a:rPr>
              <a:t>№ 532 </a:t>
            </a:r>
            <a:r>
              <a:rPr lang="ru-RU" sz="1300" i="1" u="sng" dirty="0">
                <a:latin typeface="Liberation Serif" pitchFamily="18" charset="0"/>
              </a:rPr>
              <a:t>(методические рекомендации по квалификации нарушений)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4118" y="5080777"/>
            <a:ext cx="848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Liberation Serif" pitchFamily="18" charset="0"/>
              </a:rPr>
              <a:t>Ведомственный стандарт внутреннего государственного финансового контроля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494" y="5319220"/>
            <a:ext cx="8850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Liberation Serif" pitchFamily="18" charset="0"/>
              </a:rPr>
              <a:t>Порядок рассмотрения жалобы на решения и действия (бездействие) Министерства финансов Свердловской области как органа внутреннего государственного финансового контроля, его должностных лиц и принятия Министром финансов Свердловской области решения по результатам ее рассмотрения </a:t>
            </a:r>
          </a:p>
          <a:p>
            <a:r>
              <a:rPr lang="ru-RU" sz="1400" dirty="0">
                <a:latin typeface="Liberation Serif" pitchFamily="18" charset="0"/>
              </a:rPr>
              <a:t>(приказ Министерства финансов Свердловской области от 16.08.2022 № 358) </a:t>
            </a:r>
          </a:p>
        </p:txBody>
      </p:sp>
    </p:spTree>
    <p:extLst>
      <p:ext uri="{BB962C8B-B14F-4D97-AF65-F5344CB8AC3E}">
        <p14:creationId xmlns:p14="http://schemas.microsoft.com/office/powerpoint/2010/main" val="214702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04235"/>
            <a:ext cx="562708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1787" y="4554"/>
            <a:ext cx="8078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Liberation Serif" pitchFamily="18" charset="0"/>
              </a:rPr>
              <a:t>Планирование контрольной деятельности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5652120" y="908720"/>
            <a:ext cx="3037717" cy="2407786"/>
          </a:xfrm>
          <a:prstGeom prst="roundRect">
            <a:avLst>
              <a:gd name="adj" fmla="val 10000"/>
            </a:avLst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accent3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58135" y="1076707"/>
            <a:ext cx="26415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latin typeface="Liberation Serif" pitchFamily="18" charset="0"/>
              </a:rPr>
              <a:t>Определение </a:t>
            </a:r>
          </a:p>
          <a:p>
            <a:pPr algn="ctr"/>
            <a:r>
              <a:rPr lang="ru-RU" sz="1500" b="1" dirty="0">
                <a:latin typeface="Liberation Serif" pitchFamily="18" charset="0"/>
              </a:rPr>
              <a:t>риск-ориентированных направлений</a:t>
            </a:r>
          </a:p>
          <a:p>
            <a:pPr algn="ctr"/>
            <a:r>
              <a:rPr lang="ru-RU" sz="1500" b="1" dirty="0">
                <a:latin typeface="Liberation Serif" pitchFamily="18" charset="0"/>
              </a:rPr>
              <a:t>и объектов контроля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70927" y="2380402"/>
            <a:ext cx="2359934" cy="456961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solidFill>
                  <a:schemeClr val="tx1"/>
                </a:solidFill>
                <a:latin typeface="Liberation Serif" pitchFamily="18" charset="0"/>
              </a:rPr>
              <a:t>Анализ информации, поступившей от отделов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343644" y="908720"/>
            <a:ext cx="5095839" cy="2407787"/>
          </a:xfrm>
          <a:prstGeom prst="roundRect">
            <a:avLst>
              <a:gd name="adj" fmla="val 10000"/>
            </a:avLst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accent3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1012250"/>
            <a:ext cx="4896544" cy="1740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500" b="1" dirty="0">
                <a:latin typeface="Liberation Serif" pitchFamily="18" charset="0"/>
              </a:rPr>
              <a:t>Сбор информации</a:t>
            </a:r>
          </a:p>
          <a:p>
            <a:pPr>
              <a:lnSpc>
                <a:spcPct val="90000"/>
              </a:lnSpc>
            </a:pPr>
            <a:r>
              <a:rPr lang="ru-RU" sz="1300" u="sng" dirty="0">
                <a:latin typeface="Liberation Serif" pitchFamily="18" charset="0"/>
              </a:rPr>
              <a:t>в течение года:</a:t>
            </a:r>
          </a:p>
          <a:p>
            <a:pPr>
              <a:lnSpc>
                <a:spcPct val="90000"/>
              </a:lnSpc>
            </a:pPr>
            <a:r>
              <a:rPr lang="ru-RU" sz="1300" dirty="0">
                <a:latin typeface="Liberation Serif" pitchFamily="18" charset="0"/>
              </a:rPr>
              <a:t>- анализ данных из информационных систем ЕПБС, ЕИС, ИСУФ, СМАРТ-Бюджет;</a:t>
            </a:r>
          </a:p>
          <a:p>
            <a:pPr>
              <a:lnSpc>
                <a:spcPct val="90000"/>
              </a:lnSpc>
            </a:pPr>
            <a:r>
              <a:rPr lang="ru-RU" sz="1300" dirty="0">
                <a:latin typeface="Liberation Serif" pitchFamily="18" charset="0"/>
              </a:rPr>
              <a:t>- анализ поступающих обращений (жалоб);</a:t>
            </a:r>
          </a:p>
          <a:p>
            <a:pPr>
              <a:lnSpc>
                <a:spcPct val="90000"/>
              </a:lnSpc>
            </a:pPr>
            <a:r>
              <a:rPr lang="ru-RU" sz="1300" dirty="0">
                <a:latin typeface="Liberation Serif" pitchFamily="18" charset="0"/>
              </a:rPr>
              <a:t>- анализ НПА, включая закон о бюджете;</a:t>
            </a:r>
          </a:p>
          <a:p>
            <a:pPr>
              <a:lnSpc>
                <a:spcPct val="90000"/>
              </a:lnSpc>
            </a:pPr>
            <a:r>
              <a:rPr lang="ru-RU" sz="1300" dirty="0">
                <a:latin typeface="Liberation Serif" pitchFamily="18" charset="0"/>
              </a:rPr>
              <a:t>- анализ материалов проверок, в том числе иных контрольных органов;</a:t>
            </a:r>
          </a:p>
          <a:p>
            <a:pPr>
              <a:lnSpc>
                <a:spcPct val="90000"/>
              </a:lnSpc>
            </a:pPr>
            <a:r>
              <a:rPr lang="ru-RU" sz="1300" dirty="0">
                <a:latin typeface="Liberation Serif" pitchFamily="18" charset="0"/>
              </a:rPr>
              <a:t>- анализ информации из открытых источников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66664" y="2812450"/>
            <a:ext cx="3549352" cy="312945"/>
          </a:xfrm>
          <a:prstGeom prst="roundRect">
            <a:avLst/>
          </a:prstGeom>
          <a:solidFill>
            <a:srgbClr val="92D050"/>
          </a:solidFill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solidFill>
                  <a:schemeClr val="tx1"/>
                </a:solidFill>
                <a:latin typeface="Liberation Serif" pitchFamily="18" charset="0"/>
              </a:rPr>
              <a:t>Предложения отделов (докладные записки)</a:t>
            </a: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5292080" y="3532530"/>
            <a:ext cx="3574575" cy="1080179"/>
          </a:xfrm>
          <a:prstGeom prst="roundRect">
            <a:avLst>
              <a:gd name="adj" fmla="val 10000"/>
            </a:avLst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accent3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85653" y="3604597"/>
            <a:ext cx="3018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Liberation Serif" pitchFamily="18" charset="0"/>
              </a:rPr>
              <a:t>Проект плана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63485" y="3964637"/>
            <a:ext cx="2868955" cy="456961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solidFill>
                  <a:schemeClr val="tx1"/>
                </a:solidFill>
                <a:latin typeface="Liberation Serif" pitchFamily="18" charset="0"/>
              </a:rPr>
              <a:t>Обоснование объектов контроля </a:t>
            </a:r>
            <a:br>
              <a:rPr lang="ru-RU" sz="1200" i="1" dirty="0">
                <a:solidFill>
                  <a:schemeClr val="tx1"/>
                </a:solidFill>
                <a:latin typeface="Liberation Serif" pitchFamily="18" charset="0"/>
              </a:rPr>
            </a:br>
            <a:r>
              <a:rPr lang="ru-RU" sz="1200" i="1" dirty="0">
                <a:solidFill>
                  <a:schemeClr val="tx1"/>
                </a:solidFill>
                <a:latin typeface="Liberation Serif" pitchFamily="18" charset="0"/>
              </a:rPr>
              <a:t>в форме  докладной записки</a:t>
            </a: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5144524" y="5031262"/>
            <a:ext cx="3738272" cy="1134042"/>
          </a:xfrm>
          <a:prstGeom prst="roundRect">
            <a:avLst>
              <a:gd name="adj" fmla="val 10000"/>
            </a:avLst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accent3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0" name="AutoShape 31"/>
          <p:cNvSpPr>
            <a:spLocks noChangeArrowheads="1"/>
          </p:cNvSpPr>
          <p:nvPr/>
        </p:nvSpPr>
        <p:spPr bwMode="auto">
          <a:xfrm>
            <a:off x="5220072" y="1660322"/>
            <a:ext cx="566055" cy="68785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1" name="AutoShape 31"/>
          <p:cNvSpPr>
            <a:spLocks noChangeArrowheads="1"/>
          </p:cNvSpPr>
          <p:nvPr/>
        </p:nvSpPr>
        <p:spPr bwMode="auto">
          <a:xfrm rot="5400000">
            <a:off x="6793139" y="3049592"/>
            <a:ext cx="566055" cy="68785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 rot="5400000">
            <a:off x="6865147" y="4417744"/>
            <a:ext cx="566055" cy="68785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0119" y="5126004"/>
            <a:ext cx="32863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500" b="1" dirty="0">
                <a:latin typeface="Liberation Serif" pitchFamily="18" charset="0"/>
              </a:rPr>
              <a:t>Согласование и утверждение проекта Плана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93765" y="5640622"/>
            <a:ext cx="1074579" cy="356265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solidFill>
                  <a:schemeClr val="tx1"/>
                </a:solidFill>
                <a:latin typeface="Liberation Serif" pitchFamily="18" charset="0"/>
              </a:rPr>
              <a:t>Приказ</a:t>
            </a:r>
          </a:p>
        </p:txBody>
      </p:sp>
      <p:sp>
        <p:nvSpPr>
          <p:cNvPr id="25" name="Скругленный прямоугольник 24"/>
          <p:cNvSpPr/>
          <p:nvPr/>
        </p:nvSpPr>
        <p:spPr bwMode="auto">
          <a:xfrm>
            <a:off x="1076570" y="5042708"/>
            <a:ext cx="3738272" cy="1134042"/>
          </a:xfrm>
          <a:prstGeom prst="roundRect">
            <a:avLst>
              <a:gd name="adj" fmla="val 10000"/>
            </a:avLst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accent3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6" name="AutoShape 31"/>
          <p:cNvSpPr>
            <a:spLocks noChangeArrowheads="1"/>
          </p:cNvSpPr>
          <p:nvPr/>
        </p:nvSpPr>
        <p:spPr bwMode="auto">
          <a:xfrm rot="10800000">
            <a:off x="4726025" y="5292949"/>
            <a:ext cx="566055" cy="68785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47404" y="5332730"/>
            <a:ext cx="33966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latin typeface="Liberation Serif" pitchFamily="18" charset="0"/>
              </a:rPr>
              <a:t>Размещение плана на сайте Минфина Свердловской области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67544" y="367654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Liberation Serif" pitchFamily="18" charset="0"/>
              </a:rPr>
              <a:t>Схема организации</a:t>
            </a:r>
          </a:p>
          <a:p>
            <a:pPr algn="ctr"/>
            <a:r>
              <a:rPr lang="ru-RU" b="1" dirty="0">
                <a:latin typeface="Liberation Serif" pitchFamily="18" charset="0"/>
              </a:rPr>
              <a:t>планирования контрольной </a:t>
            </a:r>
          </a:p>
          <a:p>
            <a:pPr algn="ctr"/>
            <a:r>
              <a:rPr lang="ru-RU" b="1" dirty="0">
                <a:latin typeface="Liberation Serif" pitchFamily="18" charset="0"/>
              </a:rPr>
              <a:t>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44382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04235"/>
            <a:ext cx="562708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1787" y="76562"/>
            <a:ext cx="8078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latin typeface="Liberation Serif" pitchFamily="18" charset="0"/>
              </a:rPr>
              <a:t>Виды контрольных мероприятий</a:t>
            </a:r>
          </a:p>
        </p:txBody>
      </p:sp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453429"/>
              </p:ext>
            </p:extLst>
          </p:nvPr>
        </p:nvGraphicFramePr>
        <p:xfrm>
          <a:off x="107505" y="980728"/>
          <a:ext cx="8922417" cy="532859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225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1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7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Вид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контрольного мероприятия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Форма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контрольного мероприятия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Основание для проведения контрольного мероприятия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Результат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Реализация результатов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контрольного мероприятия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19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Плановое контрольное мероприятие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Проверка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Выездная, камеральная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Утверждённый приказом  План контрольных мероприятий.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Приказ о назначении контрольного мероприятия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Акт проверки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Представление, предписание, бюджетная мера принуждения. Административная ответственность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Ревизия 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Выездная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Акт ревизии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Обследование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Выездная, камеральная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Заключение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Решение о проведении внеплановой выездной проверки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19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Внеплановое контрольное мероприятие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Проверка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Выездная, камеральная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Жалобы, поручения, требования, информация в СМИ, результаты рассмотрения материалов плановых проверок.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Приказ о назначении контрольного мероприятия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Акт проверки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Представление, предписание, бюджетная мера принуждения. Административная ответственность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Ревизия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Выездная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Акт ревизии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Обследование 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Выездная, камеральная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Заключение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Решение о проведении внеплановой выездной проверки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19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Дополнительные контрольные мероприятия в рамках плановых и внеплановых контрольных мероприятий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2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Встречная проверка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Выездная, камеральная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Приказ на основании мотивированного обращения руководителя контрольного мероприятия в случае невозможности получения необходимой информации (документов, материалов)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Акт встречной проверки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Приобщается к материалам контрольного мероприятия.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Объекту контроля не направляется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Обследование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Заключение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2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Экспертиза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Проводится привлечёнными экспертами.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Liberation Serif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Указывается в приказе о назначении КМ. Поручение на проведение экспертизы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Экспертное заключение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726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 pitchFamily="18" charset="0"/>
                        </a:rPr>
                        <a:t> </a:t>
                      </a:r>
                      <a:endParaRPr lang="ru-RU" sz="100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52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Участие в проверках надзорных органов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Требование надзорного органа. Приказ об участии в проверке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Справка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Liberation Serif" pitchFamily="18" charset="0"/>
                        </a:rPr>
                        <a:t>Результаты участия в проверке реализуются надзорным органом</a:t>
                      </a:r>
                      <a:endParaRPr lang="ru-RU" sz="100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5040" marR="3504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23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04235"/>
            <a:ext cx="562708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1787" y="-87198"/>
            <a:ext cx="80781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Liberation Serif" pitchFamily="18" charset="0"/>
              </a:rPr>
              <a:t>Основные этапы реализации по результатам контрольных мероприятий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7030" y="836712"/>
            <a:ext cx="2498745" cy="39787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Liberation Serif" pitchFamily="18" charset="0"/>
              </a:rPr>
              <a:t>Подготовка </a:t>
            </a:r>
            <a:br>
              <a:rPr lang="ru-RU" sz="1200" dirty="0">
                <a:latin typeface="Liberation Serif" pitchFamily="18" charset="0"/>
              </a:rPr>
            </a:br>
            <a:r>
              <a:rPr lang="ru-RU" sz="1200" dirty="0">
                <a:latin typeface="Liberation Serif" pitchFamily="18" charset="0"/>
              </a:rPr>
              <a:t>и вручение представления</a:t>
            </a:r>
          </a:p>
        </p:txBody>
      </p:sp>
      <p:sp>
        <p:nvSpPr>
          <p:cNvPr id="51" name="AutoShape 31"/>
          <p:cNvSpPr>
            <a:spLocks noChangeArrowheads="1"/>
          </p:cNvSpPr>
          <p:nvPr/>
        </p:nvSpPr>
        <p:spPr bwMode="auto">
          <a:xfrm>
            <a:off x="2661534" y="873129"/>
            <a:ext cx="281660" cy="32504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059832" y="836712"/>
            <a:ext cx="2660730" cy="40520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Liberation Serif" pitchFamily="18" charset="0"/>
              </a:rPr>
              <a:t>Контроль </a:t>
            </a:r>
            <a:br>
              <a:rPr lang="ru-RU" sz="1200" dirty="0">
                <a:latin typeface="Liberation Serif" pitchFamily="18" charset="0"/>
              </a:rPr>
            </a:br>
            <a:r>
              <a:rPr lang="ru-RU" sz="1200" dirty="0">
                <a:latin typeface="Liberation Serif" pitchFamily="18" charset="0"/>
              </a:rPr>
              <a:t>за исполнением представления</a:t>
            </a:r>
          </a:p>
        </p:txBody>
      </p:sp>
      <p:sp>
        <p:nvSpPr>
          <p:cNvPr id="53" name="AutoShape 31"/>
          <p:cNvSpPr>
            <a:spLocks noChangeArrowheads="1"/>
          </p:cNvSpPr>
          <p:nvPr/>
        </p:nvSpPr>
        <p:spPr bwMode="auto">
          <a:xfrm>
            <a:off x="5813049" y="882617"/>
            <a:ext cx="281660" cy="32504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228184" y="836712"/>
            <a:ext cx="2800085" cy="37094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Liberation Serif" pitchFamily="18" charset="0"/>
              </a:rPr>
              <a:t>Исполнение представления (предписания)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92732" y="1484784"/>
            <a:ext cx="2463042" cy="8418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latin typeface="Liberation Serif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895" y="1571304"/>
            <a:ext cx="2434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Рассмотрение результатов</a:t>
            </a:r>
          </a:p>
          <a:p>
            <a:pPr algn="ctr"/>
            <a:r>
              <a:rPr lang="ru-RU" sz="1200" dirty="0">
                <a:latin typeface="Liberation Serif" pitchFamily="18" charset="0"/>
              </a:rPr>
              <a:t>Принятие решения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104517" y="1467360"/>
            <a:ext cx="2571359" cy="737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План мероприятий (информация)</a:t>
            </a:r>
            <a:b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по устранению нарушений </a:t>
            </a:r>
            <a:b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от объекта контроля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6336195" y="1412776"/>
            <a:ext cx="2584061" cy="7957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Заключение </a:t>
            </a:r>
            <a:b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об исполнении представления (предписания)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3131992" y="2420888"/>
            <a:ext cx="2502853" cy="4741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Рассмотрение УФК 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Плана мероприятий</a:t>
            </a:r>
          </a:p>
        </p:txBody>
      </p:sp>
      <p:sp>
        <p:nvSpPr>
          <p:cNvPr id="61" name="AutoShape 31"/>
          <p:cNvSpPr>
            <a:spLocks noChangeArrowheads="1"/>
          </p:cNvSpPr>
          <p:nvPr/>
        </p:nvSpPr>
        <p:spPr bwMode="auto">
          <a:xfrm rot="5400000">
            <a:off x="4268649" y="2183173"/>
            <a:ext cx="281660" cy="32504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228184" y="2492896"/>
            <a:ext cx="2800085" cy="9876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Размещение информации</a:t>
            </a:r>
            <a:b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 в ЕИС,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на сайте МФСО</a:t>
            </a:r>
          </a:p>
        </p:txBody>
      </p:sp>
      <p:sp>
        <p:nvSpPr>
          <p:cNvPr id="66" name="AutoShape 31"/>
          <p:cNvSpPr>
            <a:spLocks noChangeArrowheads="1"/>
          </p:cNvSpPr>
          <p:nvPr/>
        </p:nvSpPr>
        <p:spPr bwMode="auto">
          <a:xfrm rot="5400000">
            <a:off x="7419508" y="2154797"/>
            <a:ext cx="331913" cy="43204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996504" y="3192822"/>
            <a:ext cx="2787383" cy="8122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Liberation Serif" pitchFamily="18" charset="0"/>
              </a:rPr>
              <a:t>В случае неисполнения, частичного исполнения представления  (предписания)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92732" y="3717032"/>
            <a:ext cx="2463042" cy="6941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chemeClr val="tx1"/>
              </a:solidFill>
              <a:latin typeface="Liberation Serif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8052" y="3789040"/>
            <a:ext cx="2333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Направление представления (предписание)</a:t>
            </a:r>
          </a:p>
        </p:txBody>
      </p:sp>
      <p:sp>
        <p:nvSpPr>
          <p:cNvPr id="69" name="AutoShape 31"/>
          <p:cNvSpPr>
            <a:spLocks noChangeArrowheads="1"/>
          </p:cNvSpPr>
          <p:nvPr/>
        </p:nvSpPr>
        <p:spPr bwMode="auto">
          <a:xfrm rot="5400000">
            <a:off x="273211" y="3407309"/>
            <a:ext cx="281660" cy="32504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025666" y="4293096"/>
            <a:ext cx="2787383" cy="8658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Wingdings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  <a:latin typeface="Liberation Serif" pitchFamily="18" charset="0"/>
              </a:rPr>
              <a:t>продление  срока исполнения представления (предписания)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  <a:latin typeface="Liberation Serif" pitchFamily="18" charset="0"/>
              </a:rPr>
              <a:t>применение БМП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  <a:latin typeface="Liberation Serif" pitchFamily="18" charset="0"/>
              </a:rPr>
              <a:t>назначение </a:t>
            </a:r>
            <a:r>
              <a:rPr lang="ru-RU" sz="1200" dirty="0" err="1">
                <a:solidFill>
                  <a:srgbClr val="000000"/>
                </a:solidFill>
                <a:latin typeface="Liberation Serif" pitchFamily="18" charset="0"/>
              </a:rPr>
              <a:t>внепл</a:t>
            </a:r>
            <a:r>
              <a:rPr lang="ru-RU" sz="1200" dirty="0">
                <a:solidFill>
                  <a:srgbClr val="000000"/>
                </a:solidFill>
                <a:latin typeface="Liberation Serif" pitchFamily="18" charset="0"/>
              </a:rPr>
              <a:t>. проверки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92732" y="4509120"/>
            <a:ext cx="2463042" cy="8122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76" name="TextBox 75"/>
          <p:cNvSpPr txBox="1"/>
          <p:nvPr/>
        </p:nvSpPr>
        <p:spPr>
          <a:xfrm>
            <a:off x="86382" y="4581128"/>
            <a:ext cx="2397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Направление копий представления (предписания) ГРБС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92732" y="5445224"/>
            <a:ext cx="2391036" cy="10283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79" name="TextBox 78"/>
          <p:cNvSpPr txBox="1"/>
          <p:nvPr/>
        </p:nvSpPr>
        <p:spPr>
          <a:xfrm>
            <a:off x="92731" y="5445224"/>
            <a:ext cx="2463043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Направление письма  </a:t>
            </a:r>
            <a:br>
              <a:rPr lang="ru-RU" sz="1200" dirty="0">
                <a:latin typeface="Liberation Serif" pitchFamily="18" charset="0"/>
              </a:rPr>
            </a:br>
            <a:r>
              <a:rPr lang="ru-RU" sz="1200" dirty="0">
                <a:latin typeface="Liberation Serif" pitchFamily="18" charset="0"/>
              </a:rPr>
              <a:t>о результатах проверки: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200" dirty="0">
                <a:latin typeface="Liberation Serif" pitchFamily="18" charset="0"/>
              </a:rPr>
              <a:t>Вице-губернатору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200" dirty="0">
                <a:latin typeface="Liberation Serif" pitchFamily="18" charset="0"/>
              </a:rPr>
              <a:t>в прокуратуру СО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200" dirty="0">
                <a:latin typeface="Liberation Serif" pitchFamily="18" charset="0"/>
              </a:rPr>
              <a:t>иные органы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2943194" y="5517232"/>
            <a:ext cx="2952328" cy="7276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srgbClr val="000000"/>
                </a:solidFill>
                <a:latin typeface="Liberation Serif" pitchFamily="18" charset="0"/>
              </a:rPr>
              <a:t> принятие решения о возбуждении дела </a:t>
            </a:r>
            <a:br>
              <a:rPr lang="ru-RU" sz="1200" dirty="0">
                <a:solidFill>
                  <a:srgbClr val="000000"/>
                </a:solidFill>
                <a:latin typeface="Liberation Serif" pitchFamily="18" charset="0"/>
              </a:rPr>
            </a:br>
            <a:r>
              <a:rPr lang="ru-RU" sz="1200" dirty="0">
                <a:solidFill>
                  <a:srgbClr val="000000"/>
                </a:solidFill>
                <a:latin typeface="Liberation Serif" pitchFamily="18" charset="0"/>
              </a:rPr>
              <a:t>об административном правонарушении</a:t>
            </a:r>
          </a:p>
        </p:txBody>
      </p:sp>
      <p:sp>
        <p:nvSpPr>
          <p:cNvPr id="81" name="AutoShape 31"/>
          <p:cNvSpPr>
            <a:spLocks noChangeArrowheads="1"/>
          </p:cNvSpPr>
          <p:nvPr/>
        </p:nvSpPr>
        <p:spPr bwMode="auto">
          <a:xfrm rot="5400000">
            <a:off x="4278528" y="5135501"/>
            <a:ext cx="281660" cy="32504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2" name="AutoShape 31"/>
          <p:cNvSpPr>
            <a:spLocks noChangeArrowheads="1"/>
          </p:cNvSpPr>
          <p:nvPr/>
        </p:nvSpPr>
        <p:spPr bwMode="auto">
          <a:xfrm rot="5400000">
            <a:off x="273211" y="4271405"/>
            <a:ext cx="281660" cy="32504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7" name="AutoShape 31"/>
          <p:cNvSpPr>
            <a:spLocks noChangeArrowheads="1"/>
          </p:cNvSpPr>
          <p:nvPr/>
        </p:nvSpPr>
        <p:spPr bwMode="auto">
          <a:xfrm rot="5400000">
            <a:off x="272717" y="5207509"/>
            <a:ext cx="281660" cy="32504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5" name="AutoShape 31"/>
          <p:cNvSpPr>
            <a:spLocks noChangeArrowheads="1"/>
          </p:cNvSpPr>
          <p:nvPr/>
        </p:nvSpPr>
        <p:spPr bwMode="auto">
          <a:xfrm rot="5400000">
            <a:off x="4268649" y="2909625"/>
            <a:ext cx="281660" cy="32504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3" name="AutoShape 31"/>
          <p:cNvSpPr>
            <a:spLocks noChangeArrowheads="1"/>
          </p:cNvSpPr>
          <p:nvPr/>
        </p:nvSpPr>
        <p:spPr bwMode="auto">
          <a:xfrm rot="5400000">
            <a:off x="4278527" y="3983373"/>
            <a:ext cx="281660" cy="32504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92734" y="2587185"/>
            <a:ext cx="2463042" cy="8418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latin typeface="Liberation Serif" pitchFamily="18" charset="0"/>
            </a:endParaRPr>
          </a:p>
        </p:txBody>
      </p:sp>
      <p:sp>
        <p:nvSpPr>
          <p:cNvPr id="60" name="AutoShape 31"/>
          <p:cNvSpPr>
            <a:spLocks noChangeArrowheads="1"/>
          </p:cNvSpPr>
          <p:nvPr/>
        </p:nvSpPr>
        <p:spPr bwMode="auto">
          <a:xfrm rot="5400000">
            <a:off x="285222" y="2255181"/>
            <a:ext cx="281660" cy="32504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1057474" y="3068960"/>
            <a:ext cx="1322900" cy="27741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chemeClr val="tx1"/>
                </a:solidFill>
                <a:latin typeface="Liberation Serif" pitchFamily="18" charset="0"/>
              </a:rPr>
              <a:t>ПРОТОКОЛ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2636912"/>
            <a:ext cx="2160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Совещание с объектом контроля по результатам </a:t>
            </a:r>
            <a:r>
              <a:rPr lang="ru-RU" sz="1200" dirty="0" err="1">
                <a:latin typeface="Liberation Serif" pitchFamily="18" charset="0"/>
              </a:rPr>
              <a:t>к.м</a:t>
            </a:r>
            <a:r>
              <a:rPr lang="ru-RU" sz="1200" dirty="0">
                <a:latin typeface="Liberation Serif" pitchFamily="18" charset="0"/>
              </a:rPr>
              <a:t>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156176" y="3933055"/>
            <a:ext cx="2800085" cy="2311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Liberation Serif" pitchFamily="18" charset="0"/>
              </a:rPr>
              <a:t>Привлечение к административной ответственности.</a:t>
            </a:r>
          </a:p>
          <a:p>
            <a:pPr algn="ctr"/>
            <a:endParaRPr lang="ru-RU" b="1" dirty="0">
              <a:solidFill>
                <a:schemeClr val="tx1"/>
              </a:solidFill>
              <a:latin typeface="Liberation Serif" pitchFamily="18" charset="0"/>
            </a:endParaRPr>
          </a:p>
          <a:p>
            <a:pPr algn="ctr"/>
            <a:r>
              <a:rPr lang="ru-RU" b="1" i="1" dirty="0">
                <a:solidFill>
                  <a:schemeClr val="tx1"/>
                </a:solidFill>
                <a:latin typeface="Liberation Serif" pitchFamily="18" charset="0"/>
              </a:rPr>
              <a:t>Более 40 составов</a:t>
            </a:r>
          </a:p>
        </p:txBody>
      </p:sp>
    </p:spTree>
    <p:extLst>
      <p:ext uri="{BB962C8B-B14F-4D97-AF65-F5344CB8AC3E}">
        <p14:creationId xmlns:p14="http://schemas.microsoft.com/office/powerpoint/2010/main" val="176646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04235"/>
            <a:ext cx="562708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1787" y="4554"/>
            <a:ext cx="8078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Liberation Serif" pitchFamily="18" charset="0"/>
              </a:rPr>
              <a:t>Типовые виды нарушений в финансово-бюджетной сфере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47864" y="4341546"/>
            <a:ext cx="29184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>
              <a:latin typeface="Liberation Serif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800" dirty="0">
              <a:latin typeface="Liberation Serif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02592686"/>
              </p:ext>
            </p:extLst>
          </p:nvPr>
        </p:nvGraphicFramePr>
        <p:xfrm>
          <a:off x="179511" y="620688"/>
          <a:ext cx="885041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718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04235"/>
            <a:ext cx="562708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1787" y="4554"/>
            <a:ext cx="8078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Liberation Serif" pitchFamily="18" charset="0"/>
              </a:rPr>
              <a:t>Типовые виды нарушений в сфере закупок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47864" y="4341546"/>
            <a:ext cx="29184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>
              <a:latin typeface="Liberation Serif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800" dirty="0">
              <a:latin typeface="Liberation Serif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56522892"/>
              </p:ext>
            </p:extLst>
          </p:nvPr>
        </p:nvGraphicFramePr>
        <p:xfrm>
          <a:off x="179512" y="764704"/>
          <a:ext cx="87849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24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04235"/>
            <a:ext cx="562708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1787" y="76562"/>
            <a:ext cx="8078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latin typeface="Liberation Serif" pitchFamily="18" charset="0"/>
              </a:rPr>
              <a:t>Компетенции «ревизора будущего»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57498" y="3573016"/>
            <a:ext cx="2120920" cy="85866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094215" y="5085184"/>
            <a:ext cx="964037" cy="7287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732241" y="5085184"/>
            <a:ext cx="1296144" cy="7387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92081" y="5085184"/>
            <a:ext cx="1340294" cy="7387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59832" y="5085184"/>
            <a:ext cx="1118586" cy="7387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5401" y="5013176"/>
            <a:ext cx="1298247" cy="7920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547664" y="5066475"/>
            <a:ext cx="1368152" cy="73878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317705" y="3573016"/>
            <a:ext cx="1740547" cy="8309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92081" y="3573016"/>
            <a:ext cx="1846074" cy="82061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5401" y="3573016"/>
            <a:ext cx="1874311" cy="84464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317705" y="1988840"/>
            <a:ext cx="1740547" cy="6284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292080" y="1988840"/>
            <a:ext cx="1878385" cy="6284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088774" y="1988840"/>
            <a:ext cx="2089644" cy="62846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05401" y="1988840"/>
            <a:ext cx="1874311" cy="6284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143508" y="1268760"/>
            <a:ext cx="385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Liberation Serif" pitchFamily="18" charset="0"/>
              </a:rPr>
              <a:t>Умение быстро принимать решения и выполнять задачи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79666" y="1295855"/>
            <a:ext cx="3559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Liberation Serif" pitchFamily="18" charset="0"/>
              </a:rPr>
              <a:t>Аналитический склад ума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7996" y="2919567"/>
            <a:ext cx="3679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Liberation Serif" pitchFamily="18" charset="0"/>
              </a:rPr>
              <a:t>Адаптация к меняющимся условиям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3508" y="4509120"/>
            <a:ext cx="3852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Liberation Serif" pitchFamily="18" charset="0"/>
              </a:rPr>
              <a:t>Работа с информационными системами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92081" y="2919567"/>
            <a:ext cx="3737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Liberation Serif" pitchFamily="18" charset="0"/>
              </a:rPr>
              <a:t>Стремление к постоянному обучению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64088" y="4581128"/>
            <a:ext cx="3575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Liberation Serif" pitchFamily="18" charset="0"/>
              </a:rPr>
              <a:t>Преобладание гибких навыков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51520" y="4869160"/>
            <a:ext cx="34923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364088" y="1844824"/>
            <a:ext cx="360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364088" y="3429000"/>
            <a:ext cx="360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379666" y="4941168"/>
            <a:ext cx="358482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5496" y="2060848"/>
            <a:ext cx="1981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Постоянный мониторинг индикаторов изменения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125484" y="206084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200">
                <a:latin typeface="Liberation Serif" pitchFamily="18" charset="0"/>
              </a:defRPr>
            </a:lvl1pPr>
          </a:lstStyle>
          <a:p>
            <a:r>
              <a:rPr lang="ru-RU" dirty="0"/>
              <a:t>Комплексный подход к решению задач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3508" y="3645024"/>
            <a:ext cx="1797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Мониторинг негативных факторов, способных повлиять на результат работы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25484" y="364502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Определение и измерение стратегических возможностей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40818" y="5085184"/>
            <a:ext cx="1190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Анализ больших данных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61099" y="5085184"/>
            <a:ext cx="1602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Проектирование информационных систем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026290" y="5085184"/>
            <a:ext cx="1185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Работа с программным обеспечением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65803" y="2060848"/>
            <a:ext cx="1404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Моделирование рисков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452320" y="1988840"/>
            <a:ext cx="1487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Быстрый анализ</a:t>
            </a:r>
            <a:br>
              <a:rPr lang="ru-RU" sz="1200" dirty="0">
                <a:latin typeface="Liberation Serif" pitchFamily="18" charset="0"/>
              </a:rPr>
            </a:br>
            <a:r>
              <a:rPr lang="ru-RU" sz="1200" dirty="0">
                <a:latin typeface="Liberation Serif" pitchFamily="18" charset="0"/>
              </a:rPr>
              <a:t>и систематизация информации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64088" y="3573016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Поиск возможностей для применения новых подходов к решению задач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17704" y="3645024"/>
            <a:ext cx="17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Обучение и на позитивных результатах работы, и на неудачах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92080" y="5046275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Навыки коммуникации</a:t>
            </a:r>
            <a:br>
              <a:rPr lang="ru-RU" sz="1200" dirty="0">
                <a:latin typeface="Liberation Serif" pitchFamily="18" charset="0"/>
              </a:rPr>
            </a:br>
            <a:r>
              <a:rPr lang="ru-RU" sz="1200" dirty="0">
                <a:latin typeface="Liberation Serif" pitchFamily="18" charset="0"/>
              </a:rPr>
              <a:t>в </a:t>
            </a:r>
            <a:r>
              <a:rPr lang="ru-RU" sz="1200" dirty="0" err="1">
                <a:latin typeface="Liberation Serif" pitchFamily="18" charset="0"/>
              </a:rPr>
              <a:t>т.ч</a:t>
            </a:r>
            <a:r>
              <a:rPr lang="ru-RU" sz="1200" dirty="0">
                <a:latin typeface="Liberation Serif" pitchFamily="18" charset="0"/>
              </a:rPr>
              <a:t>. с объектами контроля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26063" y="508518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Развитие навыков командной работы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233518" y="3356992"/>
            <a:ext cx="34923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94550" y="1844824"/>
            <a:ext cx="34923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933720" y="5085184"/>
            <a:ext cx="131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Liberation Serif" pitchFamily="18" charset="0"/>
              </a:rPr>
              <a:t>Развитие критического мышления</a:t>
            </a:r>
          </a:p>
        </p:txBody>
      </p:sp>
    </p:spTree>
    <p:extLst>
      <p:ext uri="{BB962C8B-B14F-4D97-AF65-F5344CB8AC3E}">
        <p14:creationId xmlns:p14="http://schemas.microsoft.com/office/powerpoint/2010/main" val="353627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4630" y="1988842"/>
            <a:ext cx="889474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u="sng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60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654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56354"/>
            <a:ext cx="562708" cy="365125"/>
          </a:xfrm>
        </p:spPr>
        <p:txBody>
          <a:bodyPr/>
          <a:lstStyle/>
          <a:p>
            <a:pPr>
              <a:defRPr/>
            </a:pPr>
            <a:fld id="{A10A8BDB-756C-4ADE-A3AC-C4D56152AA9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Liberation Serif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1787" y="116632"/>
            <a:ext cx="8078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Государственный (муниципальный) финансовый контроль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50743" y="620687"/>
            <a:ext cx="5184575" cy="111450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  <a:scene3d>
            <a:camera prst="perspectiveFront"/>
            <a:lightRig rig="balanced" dir="tr"/>
          </a:scene3d>
          <a:sp3d contourW="14605" prstMaterial="plastic">
            <a:bevelT w="50800"/>
            <a:contourClr>
              <a:schemeClr val="accent1">
                <a:shade val="30000"/>
                <a:satMod val="12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Liberation Serif" pitchFamily="18" charset="0"/>
              </a:rPr>
              <a:t>Управление госфинансами </a:t>
            </a:r>
          </a:p>
          <a:p>
            <a:pPr algn="ctr"/>
            <a:endParaRPr lang="ru-RU" b="1" dirty="0"/>
          </a:p>
          <a:p>
            <a:pPr algn="ctr"/>
            <a:r>
              <a:rPr lang="ru-RU" b="1" u="sng" dirty="0">
                <a:latin typeface="Liberation Serif" pitchFamily="18" charset="0"/>
              </a:rPr>
              <a:t>Неотъемлемая часть бюджетного процесса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57105" y="2780928"/>
            <a:ext cx="2886895" cy="1175240"/>
          </a:xfrm>
          <a:prstGeom prst="rect">
            <a:avLst/>
          </a:prstGeom>
          <a:solidFill>
            <a:schemeClr val="accent4">
              <a:lumMod val="5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38100" stA="26000" endPos="23000" dist="25400" dir="5400000" sy="-100000" rotWithShape="0"/>
          </a:effectLst>
          <a:scene3d>
            <a:camera prst="perspectiveLeft"/>
            <a:lightRig rig="balanced" dir="tr"/>
          </a:scene3d>
          <a:sp3d contourW="14605" prstMaterial="plastic">
            <a:bevelT w="50800"/>
            <a:contourClr>
              <a:schemeClr val="accent4">
                <a:shade val="30000"/>
                <a:satMod val="12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Выявление допущенных отклонений от принятых управленческих решений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2780927"/>
            <a:ext cx="3024336" cy="1174439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38100" stA="26000" endPos="23000" dist="25400" dir="5400000" sy="-100000" rotWithShape="0"/>
          </a:effectLst>
          <a:scene3d>
            <a:camera prst="perspectiveRight"/>
            <a:lightRig rig="balanced" dir="tr"/>
          </a:scene3d>
          <a:sp3d contourW="14605" prstMaterial="plastic">
            <a:bevelT w="50800"/>
            <a:contourClr>
              <a:schemeClr val="accent4">
                <a:shade val="30000"/>
                <a:satMod val="12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Повышение качества системы государственного управления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18795" y="4122058"/>
            <a:ext cx="4212759" cy="180020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  <a:scene3d>
            <a:camera prst="perspectiveAbove"/>
            <a:lightRig rig="balanced" dir="tr"/>
          </a:scene3d>
          <a:sp3d contourW="14605" prstMaterial="plastic">
            <a:bevelT w="50800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ФУНКЦИИ: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-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превентивная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-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 информационная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-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 надзорная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512168" y="1735196"/>
            <a:ext cx="806627" cy="104573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531262" y="1745053"/>
            <a:ext cx="1008112" cy="103587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493522" y="1745053"/>
            <a:ext cx="0" cy="240402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9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56354"/>
            <a:ext cx="562708" cy="365125"/>
          </a:xfrm>
        </p:spPr>
        <p:txBody>
          <a:bodyPr/>
          <a:lstStyle/>
          <a:p>
            <a:pPr>
              <a:defRPr/>
            </a:pPr>
            <a:fld id="{A10A8BDB-756C-4ADE-A3AC-C4D56152AA9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Liberation Serif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1787" y="116632"/>
            <a:ext cx="8078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История развития государственного финансового контроля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620688"/>
            <a:ext cx="8850408" cy="5506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Liberation Serif" pitchFamily="18" charset="0"/>
              </a:rPr>
              <a:t>1656 год </a:t>
            </a:r>
          </a:p>
          <a:p>
            <a:pPr algn="ctr"/>
            <a:r>
              <a:rPr lang="ru-RU" dirty="0">
                <a:latin typeface="Liberation Serif" pitchFamily="18" charset="0"/>
              </a:rPr>
              <a:t>учреждён Счётный приказ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531520" y="5373216"/>
            <a:ext cx="3451478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dirty="0">
              <a:latin typeface="Liberation Serif" pitchFamily="18" charset="0"/>
            </a:endParaRPr>
          </a:p>
          <a:p>
            <a:pPr algn="ctr"/>
            <a:endParaRPr lang="ru-RU" sz="1000" dirty="0">
              <a:latin typeface="Liberation Serif" pitchFamily="18" charset="0"/>
            </a:endParaRPr>
          </a:p>
          <a:p>
            <a:pPr algn="ctr"/>
            <a:r>
              <a:rPr lang="ru-RU" b="1" dirty="0">
                <a:latin typeface="Liberation Serif" pitchFamily="18" charset="0"/>
              </a:rPr>
              <a:t>1998 год  </a:t>
            </a:r>
          </a:p>
          <a:p>
            <a:pPr algn="ctr"/>
            <a:r>
              <a:rPr lang="ru-RU" dirty="0">
                <a:latin typeface="Liberation Serif" pitchFamily="18" charset="0"/>
              </a:rPr>
              <a:t>принят Бюджетный кодекс Российской Федерации</a:t>
            </a:r>
          </a:p>
          <a:p>
            <a:pPr algn="ctr"/>
            <a:endParaRPr lang="ru-RU" sz="1000" dirty="0">
              <a:latin typeface="Liberation Serif" pitchFamily="18" charset="0"/>
            </a:endParaRPr>
          </a:p>
          <a:p>
            <a:pPr algn="just"/>
            <a:endParaRPr lang="ru-RU" sz="1000" dirty="0">
              <a:latin typeface="Liberation Serif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98485" y="1361989"/>
            <a:ext cx="4229499" cy="423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Liberation Serif" pitchFamily="18" charset="0"/>
              </a:rPr>
              <a:t>1720 год – </a:t>
            </a:r>
            <a:r>
              <a:rPr lang="ru-RU" dirty="0">
                <a:latin typeface="Liberation Serif" pitchFamily="18" charset="0"/>
              </a:rPr>
              <a:t>учреждена </a:t>
            </a:r>
            <a:r>
              <a:rPr lang="ru-RU" dirty="0" err="1">
                <a:latin typeface="Liberation Serif" pitchFamily="18" charset="0"/>
              </a:rPr>
              <a:t>Ревизион</a:t>
            </a:r>
            <a:r>
              <a:rPr lang="ru-RU" dirty="0">
                <a:latin typeface="Liberation Serif" pitchFamily="18" charset="0"/>
              </a:rPr>
              <a:t>-коллегия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990854" y="1361989"/>
            <a:ext cx="3973634" cy="423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Liberation Serif" pitchFamily="18" charset="0"/>
              </a:rPr>
              <a:t>1722 год – </a:t>
            </a:r>
            <a:r>
              <a:rPr lang="ru-RU" dirty="0">
                <a:latin typeface="Liberation Serif" pitchFamily="18" charset="0"/>
              </a:rPr>
              <a:t>создана </a:t>
            </a:r>
            <a:r>
              <a:rPr lang="ru-RU" dirty="0" err="1">
                <a:latin typeface="Liberation Serif" pitchFamily="18" charset="0"/>
              </a:rPr>
              <a:t>Ревизион</a:t>
            </a:r>
            <a:r>
              <a:rPr lang="ru-RU" dirty="0">
                <a:latin typeface="Liberation Serif" pitchFamily="18" charset="0"/>
              </a:rPr>
              <a:t>-контора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21715" y="2492896"/>
            <a:ext cx="8766003" cy="423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Liberation Serif" pitchFamily="18" charset="0"/>
              </a:rPr>
              <a:t>1863-1871 годы – </a:t>
            </a:r>
            <a:r>
              <a:rPr lang="ru-RU" dirty="0">
                <a:latin typeface="Liberation Serif" pitchFamily="18" charset="0"/>
              </a:rPr>
              <a:t>значимые реформы системы </a:t>
            </a:r>
            <a:r>
              <a:rPr lang="ru-RU" dirty="0" err="1">
                <a:latin typeface="Liberation Serif" pitchFamily="18" charset="0"/>
              </a:rPr>
              <a:t>госфинконтроля</a:t>
            </a:r>
            <a:endParaRPr lang="ru-RU" dirty="0">
              <a:latin typeface="Liberation Serif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98022" y="1916832"/>
            <a:ext cx="8784976" cy="4278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Liberation Serif" pitchFamily="18" charset="0"/>
              </a:rPr>
              <a:t>1811 год – </a:t>
            </a:r>
            <a:r>
              <a:rPr lang="ru-RU" dirty="0">
                <a:latin typeface="Liberation Serif" pitchFamily="18" charset="0"/>
              </a:rPr>
              <a:t>создано Главное управление ревизии государственных счетов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22298" y="3068960"/>
            <a:ext cx="8766003" cy="423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Liberation Serif" pitchFamily="18" charset="0"/>
              </a:rPr>
              <a:t>1892 год – </a:t>
            </a:r>
            <a:r>
              <a:rPr lang="ru-RU" dirty="0">
                <a:latin typeface="Liberation Serif" pitchFamily="18" charset="0"/>
              </a:rPr>
              <a:t>первый закон о государственном финансовом контроле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33699" y="3717032"/>
            <a:ext cx="8766003" cy="42366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Liberation Serif" pitchFamily="18" charset="0"/>
              </a:rPr>
              <a:t>1917 год – </a:t>
            </a:r>
            <a:r>
              <a:rPr lang="ru-RU" dirty="0">
                <a:latin typeface="Liberation Serif" pitchFamily="18" charset="0"/>
              </a:rPr>
              <a:t>созданы Народный комиссариат и Коллегия госконтроля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33698" y="4315290"/>
            <a:ext cx="8766003" cy="8917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Liberation Serif" pitchFamily="18" charset="0"/>
              </a:rPr>
              <a:t>23 октября 1923 года</a:t>
            </a:r>
          </a:p>
          <a:p>
            <a:pPr algn="ctr"/>
            <a:r>
              <a:rPr lang="ru-RU" b="1" dirty="0">
                <a:latin typeface="Liberation Serif" pitchFamily="18" charset="0"/>
              </a:rPr>
              <a:t> </a:t>
            </a:r>
            <a:r>
              <a:rPr lang="ru-RU" dirty="0">
                <a:latin typeface="Liberation Serif" pitchFamily="18" charset="0"/>
              </a:rPr>
              <a:t>в составе Народного комиссариата финансов СССР </a:t>
            </a:r>
          </a:p>
          <a:p>
            <a:pPr algn="ctr"/>
            <a:r>
              <a:rPr lang="ru-RU" dirty="0">
                <a:latin typeface="Liberation Serif" pitchFamily="18" charset="0"/>
              </a:rPr>
              <a:t>образовано Финансово-контрольное управление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467544" y="5373216"/>
            <a:ext cx="3451478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dirty="0">
              <a:latin typeface="Liberation Serif" pitchFamily="18" charset="0"/>
            </a:endParaRPr>
          </a:p>
          <a:p>
            <a:pPr algn="ctr"/>
            <a:endParaRPr lang="ru-RU" sz="1000" dirty="0">
              <a:latin typeface="Liberation Serif" pitchFamily="18" charset="0"/>
            </a:endParaRPr>
          </a:p>
          <a:p>
            <a:pPr algn="ctr"/>
            <a:r>
              <a:rPr lang="ru-RU" b="1" dirty="0">
                <a:latin typeface="Liberation Serif" pitchFamily="18" charset="0"/>
              </a:rPr>
              <a:t>1994 год </a:t>
            </a:r>
          </a:p>
          <a:p>
            <a:pPr algn="ctr"/>
            <a:r>
              <a:rPr lang="ru-RU" dirty="0">
                <a:latin typeface="Liberation Serif" pitchFamily="18" charset="0"/>
              </a:rPr>
              <a:t>принят Федеральный закон </a:t>
            </a:r>
          </a:p>
          <a:p>
            <a:pPr algn="ctr"/>
            <a:r>
              <a:rPr lang="ru-RU" dirty="0">
                <a:latin typeface="Liberation Serif" pitchFamily="18" charset="0"/>
              </a:rPr>
              <a:t>«О Счётной палате </a:t>
            </a:r>
          </a:p>
          <a:p>
            <a:pPr algn="ctr"/>
            <a:r>
              <a:rPr lang="ru-RU" dirty="0">
                <a:latin typeface="Liberation Serif" pitchFamily="18" charset="0"/>
              </a:rPr>
              <a:t>Российской Федерации» </a:t>
            </a:r>
          </a:p>
          <a:p>
            <a:pPr algn="ctr"/>
            <a:endParaRPr lang="ru-RU" sz="1000" dirty="0">
              <a:latin typeface="Liberation Serif" pitchFamily="18" charset="0"/>
            </a:endParaRPr>
          </a:p>
          <a:p>
            <a:pPr algn="just"/>
            <a:endParaRPr lang="ru-RU" sz="1000" dirty="0"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89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56354"/>
            <a:ext cx="562708" cy="365125"/>
          </a:xfrm>
        </p:spPr>
        <p:txBody>
          <a:bodyPr/>
          <a:lstStyle/>
          <a:p>
            <a:pPr>
              <a:defRPr/>
            </a:pPr>
            <a:fld id="{A10A8BDB-756C-4ADE-A3AC-C4D56152AA9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Liberation Serif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1787" y="116632"/>
            <a:ext cx="8078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Виды государственного (муниципального) финансового контроля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620688"/>
            <a:ext cx="3672408" cy="50405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  <a:scene3d>
            <a:camera prst="perspectiveFront"/>
            <a:lightRig rig="balanced" dir="tr"/>
          </a:scene3d>
          <a:sp3d contourW="14605" prstMaterial="plastic">
            <a:bevelT w="50800"/>
            <a:contourClr>
              <a:schemeClr val="accent1">
                <a:shade val="30000"/>
                <a:satMod val="12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Г(М)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ФК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92849" y="1735197"/>
            <a:ext cx="2886895" cy="50405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38100" stA="26000" endPos="23000" dist="25400" dir="5400000" sy="-100000" rotWithShape="0"/>
          </a:effectLst>
          <a:scene3d>
            <a:camera prst="perspectiveLeft"/>
            <a:lightRig rig="balanced" dir="tr"/>
          </a:scene3d>
          <a:sp3d contourW="14605" prstMaterial="plastic">
            <a:bevelT w="50800"/>
            <a:contourClr>
              <a:schemeClr val="accent4">
                <a:shade val="30000"/>
                <a:satMod val="12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Внутренний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1700808"/>
            <a:ext cx="3024336" cy="50405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38100" stA="26000" endPos="23000" dist="25400" dir="5400000" sy="-100000" rotWithShape="0"/>
          </a:effectLst>
          <a:scene3d>
            <a:camera prst="perspectiveRight"/>
            <a:lightRig rig="balanced" dir="tr"/>
          </a:scene3d>
          <a:sp3d contourW="14605" prstMaterial="plastic">
            <a:bevelT w="50800"/>
            <a:contourClr>
              <a:schemeClr val="accent4">
                <a:shade val="30000"/>
                <a:satMod val="12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Внешний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67745" y="4797152"/>
            <a:ext cx="3960440" cy="64807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  <a:scene3d>
            <a:camera prst="perspectiveAbove"/>
            <a:lightRig rig="balanced" dir="tr"/>
          </a:scene3d>
          <a:sp3d contourW="14605" prstMaterial="plastic">
            <a:bevelT w="50800"/>
            <a:contourClr>
              <a:schemeClr val="accent1">
                <a:shade val="30000"/>
                <a:satMod val="12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Последующий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267745" y="3140968"/>
            <a:ext cx="3960440" cy="64807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  <a:scene3d>
            <a:camera prst="perspectiveAbove"/>
            <a:lightRig rig="balanced" dir="tr"/>
          </a:scene3d>
          <a:sp3d contourW="14605" prstMaterial="plastic">
            <a:bevelT w="50800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Предварительный</a:t>
            </a:r>
          </a:p>
        </p:txBody>
      </p:sp>
      <p:cxnSp>
        <p:nvCxnSpPr>
          <p:cNvPr id="8" name="Прямая со стрелкой 7"/>
          <p:cNvCxnSpPr>
            <a:endCxn id="12" idx="0"/>
          </p:cNvCxnSpPr>
          <p:nvPr/>
        </p:nvCxnSpPr>
        <p:spPr>
          <a:xfrm flipH="1">
            <a:off x="1619673" y="908720"/>
            <a:ext cx="936104" cy="7920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11" idx="0"/>
          </p:cNvCxnSpPr>
          <p:nvPr/>
        </p:nvCxnSpPr>
        <p:spPr>
          <a:xfrm>
            <a:off x="6228185" y="943109"/>
            <a:ext cx="1008112" cy="7920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2" idx="2"/>
            <a:endCxn id="14" idx="0"/>
          </p:cNvCxnSpPr>
          <p:nvPr/>
        </p:nvCxnSpPr>
        <p:spPr>
          <a:xfrm>
            <a:off x="1619672" y="2204864"/>
            <a:ext cx="2628292" cy="93610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1" idx="2"/>
            <a:endCxn id="14" idx="0"/>
          </p:cNvCxnSpPr>
          <p:nvPr/>
        </p:nvCxnSpPr>
        <p:spPr>
          <a:xfrm flipH="1">
            <a:off x="4247964" y="2239255"/>
            <a:ext cx="2988332" cy="90171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4" idx="2"/>
            <a:endCxn id="13" idx="0"/>
          </p:cNvCxnSpPr>
          <p:nvPr/>
        </p:nvCxnSpPr>
        <p:spPr>
          <a:xfrm>
            <a:off x="4247964" y="3789040"/>
            <a:ext cx="0" cy="100811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21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56354"/>
            <a:ext cx="562708" cy="365125"/>
          </a:xfrm>
        </p:spPr>
        <p:txBody>
          <a:bodyPr/>
          <a:lstStyle/>
          <a:p>
            <a:pPr>
              <a:defRPr/>
            </a:pPr>
            <a:fld id="{A10A8BDB-756C-4ADE-A3AC-C4D56152AA9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Liberation Serif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1787" y="116632"/>
            <a:ext cx="8078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Разница между внутренним и внешним Г(М)</a:t>
            </a:r>
            <a:r>
              <a:rPr lang="ru-RU" sz="2000" b="1" dirty="0" err="1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cs typeface="Times New Roman" pitchFamily="18" charset="0"/>
              </a:rPr>
              <a:t>ФК</a:t>
            </a:r>
            <a:endParaRPr lang="ru-RU" sz="2000" b="1" dirty="0"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572000" y="516742"/>
            <a:ext cx="0" cy="5936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79512" y="692696"/>
            <a:ext cx="4104456" cy="2880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Liberation Serif" pitchFamily="18" charset="0"/>
              </a:rPr>
              <a:t>Внешний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60033" y="692696"/>
            <a:ext cx="4169888" cy="2880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Liberation Serif" pitchFamily="18" charset="0"/>
              </a:rPr>
              <a:t>Внутренний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24744"/>
            <a:ext cx="4104456" cy="1728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ru-RU" sz="1600" b="1" dirty="0">
                <a:latin typeface="Liberation Serif" pitchFamily="18" charset="0"/>
              </a:rPr>
              <a:t>Счётная палата РФ;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1600" b="1" dirty="0">
                <a:latin typeface="Liberation Serif" pitchFamily="18" charset="0"/>
              </a:rPr>
              <a:t>Контрольно-счётные органы субъектов; 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1600" b="1" dirty="0">
                <a:latin typeface="Liberation Serif" pitchFamily="18" charset="0"/>
              </a:rPr>
              <a:t>Контрольно-счётные органы муниципальных образований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60033" y="1153798"/>
            <a:ext cx="4169888" cy="1728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ru-RU" sz="1600" b="1" dirty="0">
                <a:latin typeface="Liberation Serif" pitchFamily="18" charset="0"/>
              </a:rPr>
              <a:t>Федеральное казначейство; 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1600" b="1" dirty="0">
                <a:latin typeface="Liberation Serif" pitchFamily="18" charset="0"/>
              </a:rPr>
              <a:t>Органы, являющиеся органами исполнительной власти субъектов РФ;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1600" b="1" dirty="0">
                <a:latin typeface="Liberation Serif" pitchFamily="18" charset="0"/>
              </a:rPr>
              <a:t>Органы местных администраций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068960"/>
            <a:ext cx="4104456" cy="33123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Подчинённость – законодательный орган власти</a:t>
            </a:r>
          </a:p>
          <a:p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  <a:p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Нормативно-правовое регулирование</a:t>
            </a:r>
          </a:p>
          <a:p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Полномочия: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экспертиза проектов бюджета;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внешняя проверка годового отчёта об исполнении бюджета;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финансово-экономическая экспертиза проектов законов, государственных программ и т.д.;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анализ бюджетного процесса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60033" y="3068960"/>
            <a:ext cx="4169888" cy="33123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Подчинённость – высший орган исполнительной власти, высший орган местного самоуправления</a:t>
            </a:r>
          </a:p>
          <a:p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Нормативно-правовое регулирование</a:t>
            </a:r>
          </a:p>
          <a:p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Полномочия: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проверка законности расходов объектов контроля – получателей средств бюджета;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проверка соблюдения порядков предоставления и расходования средств бюджета;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проверка соблюдения законодательства о закупках</a:t>
            </a:r>
          </a:p>
        </p:txBody>
      </p:sp>
    </p:spTree>
    <p:extLst>
      <p:ext uri="{BB962C8B-B14F-4D97-AF65-F5344CB8AC3E}">
        <p14:creationId xmlns:p14="http://schemas.microsoft.com/office/powerpoint/2010/main" val="121031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04235"/>
            <a:ext cx="562708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1787" y="76562"/>
            <a:ext cx="8078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Liberation Serif" pitchFamily="18" charset="0"/>
              </a:rPr>
              <a:t>Цель внутреннего государственного финансового контроля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91640329"/>
              </p:ext>
            </p:extLst>
          </p:nvPr>
        </p:nvGraphicFramePr>
        <p:xfrm>
          <a:off x="395536" y="1052736"/>
          <a:ext cx="835292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012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04235"/>
            <a:ext cx="562708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1787" y="76562"/>
            <a:ext cx="8078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Liberation Serif" pitchFamily="18" charset="0"/>
              </a:rPr>
              <a:t>Предмет внутреннего государственного финансового контроля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37501157"/>
              </p:ext>
            </p:extLst>
          </p:nvPr>
        </p:nvGraphicFramePr>
        <p:xfrm>
          <a:off x="323528" y="1196752"/>
          <a:ext cx="849694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226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04235"/>
            <a:ext cx="562708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1787" y="76562"/>
            <a:ext cx="8078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Liberation Serif" pitchFamily="18" charset="0"/>
              </a:rPr>
              <a:t>Объекты внутреннего государственного финансового контроля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7647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latin typeface="Liberation Serif" pitchFamily="18" charset="0"/>
              </a:rPr>
              <a:t>Статья 266.1 Бюджетного кодекса Российской Федерации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1340768"/>
            <a:ext cx="8352928" cy="4608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Liberation Serif" pitchFamily="18" charset="0"/>
              </a:rPr>
              <a:t>главные распорядители (распорядители) бюджетных средств;</a:t>
            </a:r>
          </a:p>
          <a:p>
            <a:endParaRPr lang="ru-RU" sz="1050" dirty="0">
              <a:latin typeface="Liberation Serif" pitchFamily="18" charset="0"/>
            </a:endParaRPr>
          </a:p>
          <a:p>
            <a:r>
              <a:rPr lang="ru-RU" sz="2000" dirty="0">
                <a:latin typeface="Liberation Serif" pitchFamily="18" charset="0"/>
              </a:rPr>
              <a:t>получатели бюджетных средств;</a:t>
            </a:r>
          </a:p>
          <a:p>
            <a:endParaRPr lang="ru-RU" sz="1050" dirty="0">
              <a:latin typeface="Liberation Serif" pitchFamily="18" charset="0"/>
            </a:endParaRPr>
          </a:p>
          <a:p>
            <a:r>
              <a:rPr lang="ru-RU" sz="2000" dirty="0">
                <a:latin typeface="Liberation Serif" pitchFamily="18" charset="0"/>
              </a:rPr>
              <a:t>финансовые органы публично-правового образования, которому предоставлены межбюджетные субсидии, субвенции, иные межбюджетные трансферты, бюджетные кредиты;</a:t>
            </a:r>
          </a:p>
          <a:p>
            <a:endParaRPr lang="ru-RU" sz="1050" dirty="0">
              <a:latin typeface="Liberation Serif" pitchFamily="18" charset="0"/>
            </a:endParaRPr>
          </a:p>
          <a:p>
            <a:r>
              <a:rPr lang="ru-RU" sz="2000" dirty="0">
                <a:latin typeface="Liberation Serif" pitchFamily="18" charset="0"/>
              </a:rPr>
              <a:t>государственные (муниципальные) учреждения;</a:t>
            </a:r>
          </a:p>
          <a:p>
            <a:endParaRPr lang="ru-RU" sz="1050" dirty="0">
              <a:latin typeface="Liberation Serif" pitchFamily="18" charset="0"/>
            </a:endParaRPr>
          </a:p>
          <a:p>
            <a:r>
              <a:rPr lang="ru-RU" sz="2000" dirty="0">
                <a:latin typeface="Liberation Serif" pitchFamily="18" charset="0"/>
              </a:rPr>
              <a:t>государственные (муниципальные) унитарные предприятия; </a:t>
            </a:r>
          </a:p>
          <a:p>
            <a:endParaRPr lang="ru-RU" sz="1050" dirty="0">
              <a:latin typeface="Liberation Serif" pitchFamily="18" charset="0"/>
            </a:endParaRPr>
          </a:p>
          <a:p>
            <a:r>
              <a:rPr lang="ru-RU" sz="2000" dirty="0">
                <a:latin typeface="Liberation Serif" pitchFamily="18" charset="0"/>
              </a:rPr>
              <a:t>государственные корпорации;</a:t>
            </a:r>
          </a:p>
          <a:p>
            <a:endParaRPr lang="ru-RU" sz="1050" dirty="0">
              <a:latin typeface="Liberation Serif" pitchFamily="18" charset="0"/>
            </a:endParaRPr>
          </a:p>
          <a:p>
            <a:r>
              <a:rPr lang="ru-RU" sz="2000" dirty="0">
                <a:latin typeface="Liberation Serif" pitchFamily="18" charset="0"/>
              </a:rPr>
              <a:t>публично-правовые компании;</a:t>
            </a:r>
          </a:p>
          <a:p>
            <a:endParaRPr lang="ru-RU" sz="1050" dirty="0">
              <a:latin typeface="Liberation Serif" pitchFamily="18" charset="0"/>
            </a:endParaRPr>
          </a:p>
          <a:p>
            <a:r>
              <a:rPr lang="ru-RU" sz="2000" dirty="0">
                <a:latin typeface="Liberation Serif" pitchFamily="18" charset="0"/>
              </a:rPr>
              <a:t>иные объекты, определенные указанной нормой Бюджетного кодекса Российской Федерации, получившие бюджетные средства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1531914"/>
            <a:ext cx="72008" cy="72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7544" y="1988840"/>
            <a:ext cx="72008" cy="72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7544" y="2459286"/>
            <a:ext cx="72008" cy="72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7544" y="3538438"/>
            <a:ext cx="72008" cy="72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7544" y="4005064"/>
            <a:ext cx="72008" cy="72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7544" y="4473116"/>
            <a:ext cx="72008" cy="72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4941168"/>
            <a:ext cx="72008" cy="72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67544" y="5409220"/>
            <a:ext cx="72008" cy="72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91882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43194" y="6304235"/>
            <a:ext cx="562708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Liberation Serif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-87198"/>
            <a:ext cx="9036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Liberation Serif" pitchFamily="18" charset="0"/>
              </a:rPr>
              <a:t>Объекты, в отношении которых осуществляется</a:t>
            </a:r>
          </a:p>
          <a:p>
            <a:pPr algn="ctr"/>
            <a:r>
              <a:rPr lang="ru-RU" sz="2000" b="1" dirty="0">
                <a:latin typeface="Liberation Serif" pitchFamily="18" charset="0"/>
              </a:rPr>
              <a:t>внутренний государственный финансовый контроль 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42207" y="908720"/>
            <a:ext cx="3109713" cy="12241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Liberation Serif" pitchFamily="18" charset="0"/>
              </a:rPr>
              <a:t>Главные распорядители бюджетных средств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Liberation Serif" pitchFamily="18" charset="0"/>
              </a:rPr>
              <a:t>43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67544" y="3831006"/>
            <a:ext cx="8807611" cy="10801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Liberation Serif" pitchFamily="18" charset="0"/>
              </a:rPr>
              <a:t>Ежегодно Управлением финансового контроля проводятся контрольные мероприятия не менее чем:</a:t>
            </a:r>
          </a:p>
          <a:p>
            <a:pPr algn="just"/>
            <a:endParaRPr lang="ru-RU" sz="600" dirty="0">
              <a:solidFill>
                <a:schemeClr val="tx1"/>
              </a:solidFill>
              <a:latin typeface="Liberation Serif" pitchFamily="18" charset="0"/>
            </a:endParaRPr>
          </a:p>
          <a:p>
            <a:pPr marL="355600" algn="just"/>
            <a:r>
              <a:rPr lang="ru-RU" sz="1400" i="1" dirty="0">
                <a:solidFill>
                  <a:schemeClr val="tx1"/>
                </a:solidFill>
                <a:latin typeface="Liberation Serif" pitchFamily="18" charset="0"/>
              </a:rPr>
              <a:t>- в 40 государственных учреждениях;</a:t>
            </a:r>
          </a:p>
          <a:p>
            <a:pPr marL="355600" algn="just"/>
            <a:r>
              <a:rPr lang="ru-RU" sz="1400" i="1" dirty="0">
                <a:solidFill>
                  <a:schemeClr val="tx1"/>
                </a:solidFill>
                <a:latin typeface="Liberation Serif" pitchFamily="18" charset="0"/>
              </a:rPr>
              <a:t>- в 30 муниципальных образованиях;</a:t>
            </a:r>
          </a:p>
          <a:p>
            <a:pPr marL="355600" algn="just"/>
            <a:r>
              <a:rPr lang="ru-RU" sz="1400" i="1" dirty="0">
                <a:solidFill>
                  <a:schemeClr val="tx1"/>
                </a:solidFill>
                <a:latin typeface="Liberation Serif" pitchFamily="18" charset="0"/>
              </a:rPr>
              <a:t>- в 10 органах государственной власти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67544" y="5066578"/>
            <a:ext cx="8284760" cy="3066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00" dirty="0">
              <a:solidFill>
                <a:schemeClr val="tx1"/>
              </a:solidFill>
              <a:latin typeface="Liberation Serif" pitchFamily="18" charset="0"/>
            </a:endParaRP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Liberation Serif" pitchFamily="18" charset="0"/>
              </a:rPr>
              <a:t>Контрольные мероприятия проводятся проверочными группами в составе 2-4 человек.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65560" y="5589240"/>
            <a:ext cx="8136904" cy="6132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00" dirty="0">
              <a:solidFill>
                <a:schemeClr val="tx1"/>
              </a:solidFill>
              <a:latin typeface="Liberation Serif" pitchFamily="18" charset="0"/>
            </a:endParaRPr>
          </a:p>
          <a:p>
            <a:pPr marL="1588"/>
            <a:r>
              <a:rPr lang="ru-RU" sz="1400" b="1" dirty="0">
                <a:solidFill>
                  <a:schemeClr val="tx1"/>
                </a:solidFill>
                <a:latin typeface="Liberation Serif" pitchFamily="18" charset="0"/>
              </a:rPr>
              <a:t>Объекты контроля распределены в соответствии с территориальной принадлежностью.</a:t>
            </a:r>
            <a:r>
              <a:rPr lang="ru-RU" sz="1300" dirty="0">
                <a:solidFill>
                  <a:schemeClr val="tx1"/>
                </a:solidFill>
                <a:latin typeface="Liberation Serif" pitchFamily="18" charset="0"/>
              </a:rPr>
              <a:t> </a:t>
            </a:r>
          </a:p>
          <a:p>
            <a:pPr marL="357188"/>
            <a:r>
              <a:rPr lang="ru-RU" sz="1300" i="1" dirty="0">
                <a:solidFill>
                  <a:schemeClr val="tx1"/>
                </a:solidFill>
                <a:latin typeface="Liberation Serif" pitchFamily="18" charset="0"/>
              </a:rPr>
              <a:t>Проведение контрольных мероприятий специалистами межрайонных отделов контрольно-ревизионной работы на подведомственных территориях позволяет сократить финансовые и временные затраты</a:t>
            </a:r>
            <a:br>
              <a:rPr lang="ru-RU" sz="1300" i="1" dirty="0">
                <a:solidFill>
                  <a:schemeClr val="tx1"/>
                </a:solidFill>
                <a:latin typeface="Liberation Serif" pitchFamily="18" charset="0"/>
              </a:rPr>
            </a:br>
            <a:r>
              <a:rPr lang="ru-RU" sz="1300" i="1" dirty="0">
                <a:solidFill>
                  <a:schemeClr val="tx1"/>
                </a:solidFill>
                <a:latin typeface="Liberation Serif" pitchFamily="18" charset="0"/>
              </a:rPr>
              <a:t>при организации и проведении указанных проверок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36096" y="2352637"/>
            <a:ext cx="3022352" cy="12877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Liberation Serif" pitchFamily="18" charset="0"/>
              </a:rPr>
              <a:t>Иные получатели субсидий, НКО, </a:t>
            </a:r>
            <a:r>
              <a:rPr lang="ru-RU" sz="1600" dirty="0" err="1">
                <a:solidFill>
                  <a:schemeClr val="tx1"/>
                </a:solidFill>
                <a:latin typeface="Liberation Serif" pitchFamily="18" charset="0"/>
              </a:rPr>
              <a:t>сельхозтоваропроизводители</a:t>
            </a:r>
            <a:r>
              <a:rPr lang="ru-RU" sz="1600" dirty="0">
                <a:solidFill>
                  <a:schemeClr val="tx1"/>
                </a:solidFill>
                <a:latin typeface="Liberation Serif" pitchFamily="18" charset="0"/>
              </a:rPr>
              <a:t>, субъекты малого и среднего предпринимательства</a:t>
            </a:r>
          </a:p>
          <a:p>
            <a:pPr algn="ctr">
              <a:lnSpc>
                <a:spcPct val="80000"/>
              </a:lnSpc>
            </a:pPr>
            <a:endParaRPr lang="ru-RU" sz="400" dirty="0">
              <a:solidFill>
                <a:schemeClr val="tx1"/>
              </a:solidFill>
              <a:latin typeface="Liberation Serif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>
                <a:solidFill>
                  <a:schemeClr val="tx1"/>
                </a:solidFill>
                <a:latin typeface="Liberation Serif" pitchFamily="18" charset="0"/>
              </a:rPr>
              <a:t>Более 5000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47629" y="2352637"/>
            <a:ext cx="3073709" cy="12877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Liberation Serif" pitchFamily="18" charset="0"/>
              </a:rPr>
              <a:t>Государственные учреждения</a:t>
            </a:r>
          </a:p>
          <a:p>
            <a:pPr algn="ctr"/>
            <a:endParaRPr lang="ru-RU" sz="400" dirty="0">
              <a:solidFill>
                <a:schemeClr val="tx1"/>
              </a:solidFill>
              <a:latin typeface="Liberation Serif" pitchFamily="18" charset="0"/>
            </a:endParaRPr>
          </a:p>
          <a:p>
            <a:pPr algn="ctr"/>
            <a:endParaRPr lang="ru-RU" sz="400" dirty="0">
              <a:solidFill>
                <a:schemeClr val="tx1"/>
              </a:solidFill>
              <a:latin typeface="Liberation Serif" pitchFamily="18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Liberation Serif" pitchFamily="18" charset="0"/>
              </a:rPr>
              <a:t>805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436096" y="908720"/>
            <a:ext cx="3022352" cy="12241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Liberation Serif" pitchFamily="18" charset="0"/>
              </a:rPr>
              <a:t>Муниципальные образования в Свердловской области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Liberation Serif" pitchFamily="18" charset="0"/>
              </a:rPr>
              <a:t>94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3986570"/>
            <a:ext cx="72008" cy="72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95536" y="5591954"/>
            <a:ext cx="73992" cy="72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95536" y="5219897"/>
            <a:ext cx="72008" cy="72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3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13659</TotalTime>
  <Words>1727</Words>
  <Application>Microsoft Office PowerPoint</Application>
  <PresentationFormat>Экран (4:3)</PresentationFormat>
  <Paragraphs>353</Paragraphs>
  <Slides>19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Arial</vt:lpstr>
      <vt:lpstr>Calibri</vt:lpstr>
      <vt:lpstr>Georgia</vt:lpstr>
      <vt:lpstr>Liberation Serif</vt:lpstr>
      <vt:lpstr>Monotype Corsiva</vt:lpstr>
      <vt:lpstr>Times New Roman</vt:lpstr>
      <vt:lpstr>Trebuchet MS</vt:lpstr>
      <vt:lpstr>Wingdings</vt:lpstr>
      <vt:lpstr>1_Воздушный поток</vt:lpstr>
      <vt:lpstr>2_Воздушный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pichuginmi</dc:creator>
  <cp:lastModifiedBy>dvk</cp:lastModifiedBy>
  <cp:revision>153</cp:revision>
  <cp:lastPrinted>2023-12-08T11:54:58Z</cp:lastPrinted>
  <dcterms:created xsi:type="dcterms:W3CDTF">2020-07-22T11:21:34Z</dcterms:created>
  <dcterms:modified xsi:type="dcterms:W3CDTF">2023-12-10T18:04:47Z</dcterms:modified>
</cp:coreProperties>
</file>