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35" r:id="rId2"/>
    <p:sldId id="336" r:id="rId3"/>
    <p:sldId id="377" r:id="rId4"/>
    <p:sldId id="378" r:id="rId5"/>
    <p:sldId id="379" r:id="rId6"/>
    <p:sldId id="381" r:id="rId7"/>
    <p:sldId id="417" r:id="rId8"/>
    <p:sldId id="382" r:id="rId9"/>
    <p:sldId id="384" r:id="rId10"/>
    <p:sldId id="385" r:id="rId11"/>
    <p:sldId id="386" r:id="rId12"/>
    <p:sldId id="388" r:id="rId13"/>
    <p:sldId id="413" r:id="rId14"/>
    <p:sldId id="389" r:id="rId15"/>
    <p:sldId id="390" r:id="rId16"/>
    <p:sldId id="414" r:id="rId17"/>
    <p:sldId id="419" r:id="rId18"/>
    <p:sldId id="391" r:id="rId19"/>
    <p:sldId id="415" r:id="rId20"/>
    <p:sldId id="416" r:id="rId21"/>
    <p:sldId id="392" r:id="rId22"/>
    <p:sldId id="393" r:id="rId23"/>
    <p:sldId id="394" r:id="rId24"/>
    <p:sldId id="395" r:id="rId25"/>
    <p:sldId id="396" r:id="rId26"/>
    <p:sldId id="398" r:id="rId27"/>
    <p:sldId id="399" r:id="rId28"/>
    <p:sldId id="400" r:id="rId29"/>
    <p:sldId id="401" r:id="rId30"/>
    <p:sldId id="402" r:id="rId31"/>
    <p:sldId id="403" r:id="rId32"/>
    <p:sldId id="421" r:id="rId33"/>
    <p:sldId id="405" r:id="rId34"/>
    <p:sldId id="406" r:id="rId35"/>
    <p:sldId id="407" r:id="rId36"/>
    <p:sldId id="408" r:id="rId37"/>
    <p:sldId id="409" r:id="rId38"/>
    <p:sldId id="410" r:id="rId39"/>
    <p:sldId id="418" r:id="rId40"/>
    <p:sldId id="256" r:id="rId41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0B35"/>
    <a:srgbClr val="CC3300"/>
    <a:srgbClr val="000000"/>
    <a:srgbClr val="3333CC"/>
    <a:srgbClr val="00CC00"/>
    <a:srgbClr val="0000CC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596" autoAdjust="0"/>
  </p:normalViewPr>
  <p:slideViewPr>
    <p:cSldViewPr>
      <p:cViewPr varScale="1">
        <p:scale>
          <a:sx n="73" d="100"/>
          <a:sy n="73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ACD5F3-FA0B-420D-9B9C-0DA50206EB1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512E37-317A-4E1D-A349-9E94295343EB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D1406-FEF7-47A2-AF37-2DDFC7B27279}" type="slidenum">
              <a:rPr lang="en-US" altLang="ru-RU" sz="1200"/>
              <a:pPr/>
              <a:t>40</a:t>
            </a:fld>
            <a:endParaRPr lang="en-US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3733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4419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18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2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295400"/>
            <a:ext cx="1828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1295400"/>
            <a:ext cx="53340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4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9CACF6-2F38-4243-A816-D7C3DCAD90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43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315200" cy="779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2057400"/>
            <a:ext cx="7315200" cy="4648200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489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315200" cy="779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5814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5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2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573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4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3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1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567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51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95400"/>
            <a:ext cx="7315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71" r:id="rId12"/>
    <p:sldLayoutId id="2147484468" r:id="rId13"/>
    <p:sldLayoutId id="21474844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6038"/>
            <a:ext cx="9144000" cy="6057901"/>
          </a:xfrm>
        </p:spPr>
      </p:pic>
      <p:pic>
        <p:nvPicPr>
          <p:cNvPr id="4099" name="Рисунок 5" descr="usu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25"/>
            <a:ext cx="9144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4" descr="logotip_blue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28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Заголовок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098550"/>
            <a:ext cx="8763000" cy="119062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smtClean="0">
                <a:solidFill>
                  <a:srgbClr val="080E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Кафедра финансов, денежного обращения и кредита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2286000"/>
            <a:ext cx="6019800" cy="20526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altLang="ru-RU" sz="2000" b="1" dirty="0" smtClean="0">
              <a:solidFill>
                <a:srgbClr val="0307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ru-RU" altLang="ru-RU" sz="3200" b="1" dirty="0" smtClean="0">
                <a:solidFill>
                  <a:srgbClr val="0307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Юзвович Лариса Ивановна</a:t>
            </a:r>
          </a:p>
          <a:p>
            <a:pPr algn="r" eaLnBrk="1" hangingPunct="1">
              <a:defRPr/>
            </a:pPr>
            <a:r>
              <a:rPr lang="ru-RU" altLang="ru-RU" b="1" dirty="0" smtClean="0">
                <a:solidFill>
                  <a:srgbClr val="0307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кафедрой, </a:t>
            </a:r>
          </a:p>
          <a:p>
            <a:pPr algn="r" eaLnBrk="1" hangingPunct="1">
              <a:defRPr/>
            </a:pPr>
            <a:r>
              <a:rPr lang="ru-RU" altLang="ru-RU" b="1" dirty="0" smtClean="0">
                <a:solidFill>
                  <a:srgbClr val="0307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 профессор,</a:t>
            </a:r>
          </a:p>
          <a:p>
            <a:pPr algn="r" eaLnBrk="1" hangingPunct="1">
              <a:defRPr/>
            </a:pPr>
            <a:r>
              <a:rPr lang="ru-RU" altLang="ru-RU" b="1" dirty="0" smtClean="0">
                <a:solidFill>
                  <a:srgbClr val="0307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высшего профессионального образования РФ</a:t>
            </a:r>
            <a:r>
              <a:rPr lang="ru-RU" altLang="ru-RU" sz="1500" b="1" dirty="0" smtClean="0">
                <a:solidFill>
                  <a:srgbClr val="0307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7272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2400" y="1371600"/>
            <a:ext cx="8991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6.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Контингент обучающихся по состоянию на 01.03.2020 г.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sz="1800" i="1">
                <a:solidFill>
                  <a:srgbClr val="CC3300"/>
                </a:solidFill>
              </a:rPr>
              <a:t>(для выпускающей кафедры)</a:t>
            </a:r>
          </a:p>
        </p:txBody>
      </p:sp>
      <p:graphicFrame>
        <p:nvGraphicFramePr>
          <p:cNvPr id="15483" name="Group 123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763000" cy="3578225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24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Курс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БАКАЛАВРИАТ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МАГИСТРАТУРА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о/з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Институт непрерывного образования (ИНО)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Институт дистанционного образования (ИДО)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о/з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о/з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о/з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135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323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121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286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64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95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244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77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111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309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92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264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215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964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429" name="Rectangle 519"/>
          <p:cNvSpPr>
            <a:spLocks noChangeArrowheads="1"/>
          </p:cNvSpPr>
          <p:nvPr/>
        </p:nvSpPr>
        <p:spPr bwMode="auto">
          <a:xfrm>
            <a:off x="5562600" y="5791200"/>
            <a:ext cx="3429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/>
              <a:t>Очная – 339 (35,2%)</a:t>
            </a:r>
          </a:p>
          <a:p>
            <a:pPr algn="ctr"/>
            <a:r>
              <a:rPr lang="ru-RU" altLang="ru-RU" sz="1600"/>
              <a:t>Очно-заочная – 9 (0,9%)</a:t>
            </a:r>
          </a:p>
          <a:p>
            <a:pPr algn="ctr"/>
            <a:r>
              <a:rPr lang="ru-RU" altLang="ru-RU" sz="1600"/>
              <a:t>Заочная – 616 (63,9%)</a:t>
            </a:r>
          </a:p>
        </p:txBody>
      </p:sp>
      <p:sp>
        <p:nvSpPr>
          <p:cNvPr id="13430" name="Rectangle 519"/>
          <p:cNvSpPr>
            <a:spLocks noChangeArrowheads="1"/>
          </p:cNvSpPr>
          <p:nvPr/>
        </p:nvSpPr>
        <p:spPr bwMode="auto">
          <a:xfrm>
            <a:off x="228600" y="5867400"/>
            <a:ext cx="2819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Контингент колледжа</a:t>
            </a:r>
          </a:p>
          <a:p>
            <a:pPr algn="ctr"/>
            <a:r>
              <a:rPr lang="ru-RU" altLang="ru-RU" sz="2000"/>
              <a:t>200 чел. (10 групп)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52400" y="1277938"/>
            <a:ext cx="8991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7.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sz="2000" b="1" i="1">
                <a:solidFill>
                  <a:srgbClr val="CC3300"/>
                </a:solidFill>
              </a:rPr>
              <a:t>Участие в реализации элементов открытого образования НПР кафедры</a:t>
            </a:r>
            <a:r>
              <a:rPr lang="ru-RU" altLang="ru-RU" sz="1800" i="1">
                <a:solidFill>
                  <a:srgbClr val="CC3300"/>
                </a:solidFill>
              </a:rPr>
              <a:t> (включая штатных работников, внешних совместителей)</a:t>
            </a:r>
            <a:endParaRPr lang="ru-RU" altLang="ru-RU" sz="1800">
              <a:solidFill>
                <a:srgbClr val="CC3300"/>
              </a:solidFill>
            </a:endParaRPr>
          </a:p>
        </p:txBody>
      </p:sp>
      <p:graphicFrame>
        <p:nvGraphicFramePr>
          <p:cNvPr id="98443" name="Group 139"/>
          <p:cNvGraphicFramePr>
            <a:graphicFrameLocks noGrp="1"/>
          </p:cNvGraphicFramePr>
          <p:nvPr>
            <p:ph idx="1"/>
          </p:nvPr>
        </p:nvGraphicFramePr>
        <p:xfrm>
          <a:off x="152400" y="2057400"/>
          <a:ext cx="8839200" cy="469423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Размещение учебно-методических материалов на портале ЭОР (+/-)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Проведение открытых лекций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Электронные образовательные курсы  (ЭОК) ИНО (+/-)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Юзвович Л.И.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Пассивная нагрузка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Князева Е.Г.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Пассивная нагрузка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Логинов М.П.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Пищулов В.М.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Разумовская Е.А.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Бакунова Т.В.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Бойтуш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 О.А.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Волков А.Н.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Долганова Ю.С.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Заборовская А.Е.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Исакова Н.Ю.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Истомина Н.А.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 П.П.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Котова О.В.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Куваева Ю.В.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1277938"/>
            <a:ext cx="8991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7.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sz="2000" b="1" i="1">
                <a:solidFill>
                  <a:srgbClr val="CC3300"/>
                </a:solidFill>
              </a:rPr>
              <a:t>Участие в реализации элементов открытого образования НПР кафедры</a:t>
            </a:r>
            <a:r>
              <a:rPr lang="ru-RU" altLang="ru-RU" sz="1800" i="1">
                <a:solidFill>
                  <a:srgbClr val="CC3300"/>
                </a:solidFill>
              </a:rPr>
              <a:t> (включая штатных работников, внешних совместителей)</a:t>
            </a:r>
            <a:endParaRPr lang="ru-RU" altLang="ru-RU" sz="1800">
              <a:solidFill>
                <a:srgbClr val="CC3300"/>
              </a:solidFill>
            </a:endParaRPr>
          </a:p>
        </p:txBody>
      </p:sp>
      <p:graphicFrame>
        <p:nvGraphicFramePr>
          <p:cNvPr id="101501" name="Group 125"/>
          <p:cNvGraphicFramePr>
            <a:graphicFrameLocks noGrp="1"/>
          </p:cNvGraphicFramePr>
          <p:nvPr>
            <p:ph idx="1"/>
          </p:nvPr>
        </p:nvGraphicFramePr>
        <p:xfrm>
          <a:off x="152400" y="2057400"/>
          <a:ext cx="8839200" cy="469423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Размещение учебно-методических материалов на портале ЭОР (+/-)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Проведение открытых лекций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Электронные образовательные курсы  (ЭОК) ИНО (+/-)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Микрюков А.В.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Мокеева Н.Н.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Одинокова Т.Д.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Прокофьева Е.Н.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Решетникова Т.В.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Савостина И.В.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Серебренникова А.И.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Скороходова Л.А.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Смородина Е.А.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Стрельников Е.В.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Татьянников В.А.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Толмачева О.В.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Торопова И.В.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Шадурская М.М.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Долгих Ю.А.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Карпова Е.В.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Новикова Н.Ю.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1277938"/>
            <a:ext cx="8991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7.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sz="2000" b="1" i="1">
                <a:solidFill>
                  <a:srgbClr val="CC3300"/>
                </a:solidFill>
              </a:rPr>
              <a:t>Участие в реализации элементов открытого образования НПР кафедры</a:t>
            </a:r>
            <a:r>
              <a:rPr lang="ru-RU" altLang="ru-RU" sz="1800" i="1">
                <a:solidFill>
                  <a:srgbClr val="CC3300"/>
                </a:solidFill>
              </a:rPr>
              <a:t> (включая штатных работников, внешних совместителей)</a:t>
            </a:r>
            <a:endParaRPr lang="ru-RU" altLang="ru-RU" sz="1800">
              <a:solidFill>
                <a:srgbClr val="CC3300"/>
              </a:solidFill>
            </a:endParaRPr>
          </a:p>
        </p:txBody>
      </p:sp>
      <p:graphicFrame>
        <p:nvGraphicFramePr>
          <p:cNvPr id="17510" name="Group 102"/>
          <p:cNvGraphicFramePr>
            <a:graphicFrameLocks noGrp="1"/>
          </p:cNvGraphicFramePr>
          <p:nvPr>
            <p:ph idx="1"/>
          </p:nvPr>
        </p:nvGraphicFramePr>
        <p:xfrm>
          <a:off x="152400" y="2057400"/>
          <a:ext cx="8839200" cy="371792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Размещение учебно-методических материалов на портале ЭОР (+/-)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Проведение открытых лекций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 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Электронные образовательные курсы  (ЭОК) ИНО (+/-)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Овсянникова Е.Ю.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Пустовалова Л.М.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Решетников А.И.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Солодянкина Г.А.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Новоселов К.В.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Лачихина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А.Г.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Фролова А.С.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Чилимова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Т.А.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Пионткевич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Н.С.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Разумовский Д.Ю.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Родичева В.Б.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Трофимова Е.А.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Фрайс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В.Э.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9144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52400" y="12192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8.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Участие кафедры в реализации программ дополнительного профессионального образования</a:t>
            </a:r>
          </a:p>
        </p:txBody>
      </p:sp>
      <p:graphicFrame>
        <p:nvGraphicFramePr>
          <p:cNvPr id="102467" name="Group 67"/>
          <p:cNvGraphicFramePr>
            <a:graphicFrameLocks noGrp="1"/>
          </p:cNvGraphicFramePr>
          <p:nvPr>
            <p:ph idx="1"/>
          </p:nvPr>
        </p:nvGraphicFramePr>
        <p:xfrm>
          <a:off x="152400" y="2006600"/>
          <a:ext cx="8839200" cy="4271963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06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НАИМЕНОВАНИЕ ПРОГРАММЫ ДПО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КОЛИЧЕСТВО ГРУПП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ЧИСЛЕННОСТЬ УЧАСТНИКОВ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Формирование бюджетов. Планирование доходов бюджетов. Казначейское исполнение бюджетов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Государственное управление финансами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финансового менеджмента, внутреннего финансового контроля и аудита в федеральном органе государственной власти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«Осуществление финансового менеджмента, внутреннего финансового контроля и аудита в федеральном органе государственной власти»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«Базовые знания в области финансовой грамотности и защиты прав потребителей»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185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Правовые и финансово-экономические вопросы деятельности организации в целях реализации мер обеспечения экономической безопасности и противодействия коррупции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финансового менеджмента, внутреннего финансового контроля и аудита в федеральном органе государственной власти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58" name="Rectangle 519"/>
          <p:cNvSpPr>
            <a:spLocks noChangeArrowheads="1"/>
          </p:cNvSpPr>
          <p:nvPr/>
        </p:nvSpPr>
        <p:spPr bwMode="auto">
          <a:xfrm>
            <a:off x="8012113" y="4267200"/>
            <a:ext cx="990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237 чел.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278563"/>
          <a:ext cx="8839200" cy="427037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Казначейское исполнение бюджетов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69" name="Rectangle 519"/>
          <p:cNvSpPr>
            <a:spLocks noChangeArrowheads="1"/>
          </p:cNvSpPr>
          <p:nvPr/>
        </p:nvSpPr>
        <p:spPr bwMode="auto">
          <a:xfrm>
            <a:off x="8153400" y="5791200"/>
            <a:ext cx="849313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49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52400" y="12192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9.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Численность иностранных студентов, обучающихся на кафедре </a:t>
            </a:r>
            <a:r>
              <a:rPr lang="ru-RU" altLang="ru-RU" b="1" i="1">
                <a:solidFill>
                  <a:srgbClr val="CC3300"/>
                </a:solidFill>
              </a:rPr>
              <a:t>(для выпускающей кафедры)</a:t>
            </a:r>
          </a:p>
        </p:txBody>
      </p:sp>
      <p:graphicFrame>
        <p:nvGraphicFramePr>
          <p:cNvPr id="19714" name="Group 258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763000" cy="473075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студента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Институт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Группа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Форма</a:t>
                      </a: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обучения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Страна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Примечание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Аббасова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Г.Х.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БД-16-1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Азербайджан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Аракелян С.М.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ФКО-17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Армения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Асенов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А.Д.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Магистратура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ЗМ-ГМФ-18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Наврузов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М.М.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Магистратура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ЗМ-ФК-19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Гафаров К.Н.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Магистратура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ЗМ-ФК-18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Азербайджан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Габра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Д.С.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ФК-17-1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Кот Д’Ивуар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Дукхани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А.Б.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Аспирантура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ФДОК-асп-18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Ирак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Бюджет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Зоиров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А.И.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ИЗиОЗО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ЗФК-18-1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Кабжанова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С.А.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ИЗиОЗО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ЗФК-16-1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Казахстан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Конэ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БД-17-1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Кот Д’Ивуар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Лысенко Я.И.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БД-16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Казахстан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Магниткина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О.Ю.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БД-16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Казахстан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Шустова В.А.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Казахстан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Муродуллаев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А.А.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ФК-17-1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Ндонг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А.Х.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ФК-16-2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Экваториальная Гвинея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10668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52400" y="13716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9.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Численность иностранных студентов, обучающихся на кафедре </a:t>
            </a:r>
            <a:r>
              <a:rPr lang="ru-RU" altLang="ru-RU" b="1" i="1">
                <a:solidFill>
                  <a:srgbClr val="CC3300"/>
                </a:solidFill>
              </a:rPr>
              <a:t>(для выпускающей кафедры)</a:t>
            </a:r>
          </a:p>
        </p:txBody>
      </p:sp>
      <p:graphicFrame>
        <p:nvGraphicFramePr>
          <p:cNvPr id="44550" name="Group 518"/>
          <p:cNvGraphicFramePr>
            <a:graphicFrameLocks noGrp="1"/>
          </p:cNvGraphicFramePr>
          <p:nvPr>
            <p:ph idx="1"/>
          </p:nvPr>
        </p:nvGraphicFramePr>
        <p:xfrm>
          <a:off x="228600" y="2286000"/>
          <a:ext cx="8686800" cy="3590925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студента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Институт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Группа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Форма</a:t>
                      </a: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Страна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Примечание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Нкуму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ФК-17-1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Камерун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Нтакунг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БД-17-1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Камерун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Ондо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Эфуа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ФК-16-2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Экваториальная Гвинея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Ортиков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ГМФ-15-1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Рустамов К.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ЗБД-17-1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Сапожникова А.Н.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ФК-16-2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Казахстан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Тадевосян М.А.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ФК-16-2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Армения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Уразбаев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ФК-17-1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Шарипов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Ф.З.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ЗБД-15-1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Салаев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Ж.Г.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5816600"/>
          <a:ext cx="8686800" cy="57785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Умирбеков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Ж.Т.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Истамов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0638"/>
            <a:ext cx="73152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  <a:endParaRPr lang="ru-RU" altLang="ru-RU" sz="3200" smtClean="0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76200" y="1295400"/>
            <a:ext cx="889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9.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Численность иностранных студентов, обучающихся на кафедре </a:t>
            </a:r>
            <a:r>
              <a:rPr lang="ru-RU" altLang="ru-RU" b="1" i="1">
                <a:solidFill>
                  <a:srgbClr val="CC3300"/>
                </a:solidFill>
              </a:rPr>
              <a:t>(для выпускающей кафедры)</a:t>
            </a:r>
          </a:p>
        </p:txBody>
      </p:sp>
      <p:graphicFrame>
        <p:nvGraphicFramePr>
          <p:cNvPr id="5" name="Group 518"/>
          <p:cNvGraphicFramePr>
            <a:graphicFrameLocks/>
          </p:cNvGraphicFramePr>
          <p:nvPr/>
        </p:nvGraphicFramePr>
        <p:xfrm>
          <a:off x="228600" y="2209800"/>
          <a:ext cx="8686800" cy="3430588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студента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Институт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Группа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Форма</a:t>
                      </a: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Страна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Примечание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Имомова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М.Ж.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Шавалиев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С.Р.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Гафаров З.О.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Имомназарова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Махмудова А.Ф.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ИЗиО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ЗФК-19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Украина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Муродов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Е.Р.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ЭФ-18-2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Таджикистан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Нцеме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Л.Б.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ЭФ-18-3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Камерун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Серикжан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ИФиП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ЭФ-18-3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Монголия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Гасанлы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Э.Н.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ФК-19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сб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Азербайджан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Гладышев Д.С.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ГМФ-17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сб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70" name="Rectangle 519"/>
          <p:cNvSpPr>
            <a:spLocks noChangeArrowheads="1"/>
          </p:cNvSpPr>
          <p:nvPr/>
        </p:nvSpPr>
        <p:spPr bwMode="auto">
          <a:xfrm>
            <a:off x="6629400" y="6248400"/>
            <a:ext cx="2133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Итого 111 чел.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5640388"/>
          <a:ext cx="8686800" cy="290512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ЦДО (74 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ИДО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ЗБ ФК-19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Узбекистан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Контракт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9144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28600" y="12954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CC3300"/>
                </a:solidFill>
              </a:rPr>
              <a:t>10.</a:t>
            </a:r>
            <a:r>
              <a:rPr lang="ru-RU" altLang="ru-RU" sz="3200">
                <a:solidFill>
                  <a:srgbClr val="CC3300"/>
                </a:solidFill>
              </a:rPr>
              <a:t> </a:t>
            </a:r>
            <a:r>
              <a:rPr lang="ru-RU" altLang="ru-RU" sz="3200" b="1">
                <a:solidFill>
                  <a:srgbClr val="CC3300"/>
                </a:solidFill>
              </a:rPr>
              <a:t>Стажировки НПР</a:t>
            </a:r>
          </a:p>
        </p:txBody>
      </p:sp>
      <p:graphicFrame>
        <p:nvGraphicFramePr>
          <p:cNvPr id="22613" name="Group 8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899025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МЕСТО ПРОХОЖДЕНИЯ СТАЖИРОВКИ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Юзвович Л.И.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Князева Е.Г.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Логинов М.П.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Пищулов В.М.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Разумовская Е.А.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Бакунова Т.В.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Бойтуш О.А.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Волков А.Н.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Долганова Ю.С.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Заборовская А.Е.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Исакова Н.Ю.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Истомина Н.А.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 П.П.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практик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Котова О.В.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Куваева Ю.В.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28600" y="12954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CC3300"/>
                </a:solidFill>
              </a:rPr>
              <a:t>10.</a:t>
            </a:r>
            <a:r>
              <a:rPr lang="ru-RU" altLang="ru-RU" sz="3200">
                <a:solidFill>
                  <a:srgbClr val="CC3300"/>
                </a:solidFill>
              </a:rPr>
              <a:t> </a:t>
            </a:r>
            <a:r>
              <a:rPr lang="ru-RU" altLang="ru-RU" sz="3200" b="1">
                <a:solidFill>
                  <a:srgbClr val="CC3300"/>
                </a:solidFill>
              </a:rPr>
              <a:t>Стажировки НПР</a:t>
            </a:r>
          </a:p>
        </p:txBody>
      </p:sp>
      <p:graphicFrame>
        <p:nvGraphicFramePr>
          <p:cNvPr id="23637" name="Group 85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86800" cy="48768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9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МЕСТО ПРОХОЖДЕНИЯ СТАЖИРОВКИ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Микрюков А.В.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Мокеева Н.Н.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Одинокова Т.Д.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Прокофьева Е.Н.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Решетникова Т.В.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Савостина И.В.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Серебренникова А.И.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Скороходова Л.А.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Смородина Е.А.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Стрельников Е.В.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Татьянников В.А.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Толмачева О.В.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Торопова И.В.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Шадурская М.М.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Долгих Ю.А.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Карпова Е.В.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 отпуске по уходу за ребенком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Новикова Н.Ю.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902575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5123" name="Содержимое 3"/>
          <p:cNvSpPr>
            <a:spLocks noGrp="1"/>
          </p:cNvSpPr>
          <p:nvPr>
            <p:ph idx="1"/>
          </p:nvPr>
        </p:nvSpPr>
        <p:spPr>
          <a:xfrm>
            <a:off x="250825" y="2209800"/>
            <a:ext cx="8569325" cy="42513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3000" smtClean="0"/>
          </a:p>
          <a:p>
            <a:pPr>
              <a:lnSpc>
                <a:spcPct val="80000"/>
              </a:lnSpc>
            </a:pPr>
            <a:endParaRPr lang="ru-RU" altLang="ru-RU" sz="3000" smtClean="0"/>
          </a:p>
          <a:p>
            <a:pPr>
              <a:lnSpc>
                <a:spcPct val="80000"/>
              </a:lnSpc>
            </a:pPr>
            <a:endParaRPr lang="ru-RU" altLang="ru-RU" sz="3000" smtClean="0"/>
          </a:p>
        </p:txBody>
      </p:sp>
      <p:graphicFrame>
        <p:nvGraphicFramePr>
          <p:cNvPr id="9309" name="Group 93"/>
          <p:cNvGraphicFramePr>
            <a:graphicFrameLocks noGrp="1"/>
          </p:cNvGraphicFramePr>
          <p:nvPr/>
        </p:nvGraphicFramePr>
        <p:xfrm>
          <a:off x="228600" y="2255838"/>
          <a:ext cx="8610600" cy="353536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7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Должность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Основное место работы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Совместительство (внешнее)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Основное место работы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Совместительство (внешнее)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Ассистент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Старший преподаватель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Доцент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Профессор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71" name="Rectangle 90"/>
          <p:cNvSpPr>
            <a:spLocks noChangeArrowheads="1"/>
          </p:cNvSpPr>
          <p:nvPr/>
        </p:nvSpPr>
        <p:spPr bwMode="auto">
          <a:xfrm>
            <a:off x="228600" y="1676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b="1">
                <a:solidFill>
                  <a:srgbClr val="CC3300"/>
                </a:solidFill>
              </a:rPr>
              <a:t>Состав НПР кафедры </a:t>
            </a:r>
            <a:r>
              <a:rPr lang="ru-RU" altLang="ru-RU" b="1" i="1">
                <a:solidFill>
                  <a:srgbClr val="CC3300"/>
                </a:solidFill>
              </a:rPr>
              <a:t>(количество человек)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 bwMode="auto">
          <a:xfrm>
            <a:off x="5638800" y="5867400"/>
            <a:ext cx="1143000" cy="609600"/>
          </a:xfrm>
          <a:prstGeom prst="wedgeRoundRectCallout">
            <a:avLst>
              <a:gd name="adj1" fmla="val 49244"/>
              <a:gd name="adj2" fmla="val -87500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/>
              <a:t>72,3%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7467600" y="5867400"/>
            <a:ext cx="1143000" cy="609600"/>
          </a:xfrm>
          <a:prstGeom prst="wedgeRoundRectCallout">
            <a:avLst>
              <a:gd name="adj1" fmla="val 47384"/>
              <a:gd name="adj2" fmla="val -88663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/>
              <a:t>27,7%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15200" cy="10668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8600" y="12954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CC3300"/>
                </a:solidFill>
              </a:rPr>
              <a:t>10.</a:t>
            </a:r>
            <a:r>
              <a:rPr lang="ru-RU" altLang="ru-RU" sz="3200">
                <a:solidFill>
                  <a:srgbClr val="CC3300"/>
                </a:solidFill>
              </a:rPr>
              <a:t> </a:t>
            </a:r>
            <a:r>
              <a:rPr lang="ru-RU" altLang="ru-RU" sz="3200" b="1">
                <a:solidFill>
                  <a:srgbClr val="CC3300"/>
                </a:solidFill>
              </a:rPr>
              <a:t>Стажировки НПР</a:t>
            </a:r>
          </a:p>
        </p:txBody>
      </p:sp>
      <p:graphicFrame>
        <p:nvGraphicFramePr>
          <p:cNvPr id="24626" name="Group 50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86800" cy="2687638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1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МЕСТО ПРОХОЖДЕНИЯ СТАЖИРОВКИ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Овсянникова Е.Ю.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Пустовалова Л.М.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2019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Решетников А.И.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Солодянкина Г.А.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Лачихина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А.Г.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Фролова А.С.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Чилимова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Т.А.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Новоселов К.В.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4525963"/>
          <a:ext cx="8686800" cy="733425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Пионткевич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Н.С.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Разумовский Д.Ю.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Родичева В.Б.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2250" y="5259388"/>
          <a:ext cx="8686800" cy="48895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Трофимова Е.А.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Фрайс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В.Э.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2019-2020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34" name="Rectangle 519"/>
          <p:cNvSpPr>
            <a:spLocks noChangeArrowheads="1"/>
          </p:cNvSpPr>
          <p:nvPr/>
        </p:nvSpPr>
        <p:spPr bwMode="auto">
          <a:xfrm>
            <a:off x="647700" y="5838825"/>
            <a:ext cx="7848600" cy="790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/>
              <a:t>Групповые стажировки под научные направления кафедры:</a:t>
            </a:r>
          </a:p>
          <a:p>
            <a:pPr algn="ctr"/>
            <a:r>
              <a:rPr lang="ru-RU" altLang="ru-RU" sz="1400"/>
              <a:t>Уральское отделение ПАО Сбербанк (16 чел.), НАУФОР (6 чел.), Консалтинг-Центр (20 чел.)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1534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04800" y="1290638"/>
            <a:ext cx="8839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1.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Динамика выполненных объемов НИР за 2018–2019 гг., тыс. руб.</a:t>
            </a:r>
          </a:p>
        </p:txBody>
      </p:sp>
      <p:graphicFrame>
        <p:nvGraphicFramePr>
          <p:cNvPr id="108563" name="Group 19"/>
          <p:cNvGraphicFramePr>
            <a:graphicFrameLocks noGrp="1"/>
          </p:cNvGraphicFramePr>
          <p:nvPr>
            <p:ph idx="1"/>
          </p:nvPr>
        </p:nvGraphicFramePr>
        <p:xfrm>
          <a:off x="990600" y="2514600"/>
          <a:ext cx="7162800" cy="1524000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Показатель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Объем НИР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2415,16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2650,00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3429000" y="4648200"/>
            <a:ext cx="2286000" cy="5334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/>
              <a:t>Процент выполнения </a:t>
            </a:r>
          </a:p>
          <a:p>
            <a:pPr algn="ctr"/>
            <a:r>
              <a:rPr lang="ru-RU" altLang="ru-RU"/>
              <a:t>94,4%</a:t>
            </a:r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5943600" y="4648200"/>
            <a:ext cx="2286000" cy="5334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/>
              <a:t>Процент выполнения </a:t>
            </a:r>
          </a:p>
          <a:p>
            <a:pPr algn="ctr"/>
            <a:r>
              <a:rPr lang="ru-RU" altLang="ru-RU"/>
              <a:t>100,0%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2192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04800" y="1477963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2.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Показатели выполнения НИР, тыс. руб.</a:t>
            </a:r>
          </a:p>
        </p:txBody>
      </p:sp>
      <p:graphicFrame>
        <p:nvGraphicFramePr>
          <p:cNvPr id="26671" name="Group 47"/>
          <p:cNvGraphicFramePr>
            <a:graphicFrameLocks noGrp="1"/>
          </p:cNvGraphicFramePr>
          <p:nvPr>
            <p:ph idx="1"/>
          </p:nvPr>
        </p:nvGraphicFramePr>
        <p:xfrm>
          <a:off x="152400" y="2286000"/>
          <a:ext cx="8839200" cy="408622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07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НИР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Факт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Факт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Гранты РФФИ,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грант Президента РФ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Хоздоговоры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2558,64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2415,16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2635,76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2650,0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Внутренние НИР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381,302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762,6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(Истомина Н.А., Стрельников Е.В.)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372,963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2558,64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2415,16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3398,36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3022,963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1320800"/>
            <a:ext cx="76962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3.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Количество поданных заявок на гранты </a:t>
            </a:r>
            <a:r>
              <a:rPr lang="ru-RU" altLang="ru-RU" sz="1800" b="1" i="1">
                <a:solidFill>
                  <a:srgbClr val="CC3300"/>
                </a:solidFill>
              </a:rPr>
              <a:t>(включая штатных работников, совместителей)</a:t>
            </a:r>
          </a:p>
        </p:txBody>
      </p:sp>
      <p:graphicFrame>
        <p:nvGraphicFramePr>
          <p:cNvPr id="23624" name="Group 72"/>
          <p:cNvGraphicFramePr>
            <a:graphicFrameLocks noGrp="1"/>
          </p:cNvGraphicFramePr>
          <p:nvPr>
            <p:ph idx="1"/>
          </p:nvPr>
        </p:nvGraphicFramePr>
        <p:xfrm>
          <a:off x="228600" y="2114550"/>
          <a:ext cx="8229600" cy="898525"/>
        </p:xfrm>
        <a:graphic>
          <a:graphicData uri="http://schemas.openxmlformats.org/drawingml/2006/table">
            <a:tbl>
              <a:tblPr/>
              <a:tblGrid>
                <a:gridCol w="4037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 bwMode="auto">
          <a:xfrm>
            <a:off x="1143000" y="3124200"/>
            <a:ext cx="5943600" cy="3581400"/>
          </a:xfrm>
          <a:prstGeom prst="wedgeRoundRectCallout">
            <a:avLst>
              <a:gd name="adj1" fmla="val 54525"/>
              <a:gd name="adj2" fmla="val -60066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eaLnBrk="1" hangingPunct="1">
              <a:buFontTx/>
              <a:buChar char="-"/>
              <a:defRPr/>
            </a:pPr>
            <a:r>
              <a:rPr lang="ru-RU" sz="1200" dirty="0" err="1"/>
              <a:t>Пищулов</a:t>
            </a:r>
            <a:r>
              <a:rPr lang="ru-RU" sz="1200" dirty="0"/>
              <a:t> В.М., </a:t>
            </a:r>
            <a:r>
              <a:rPr lang="ru-RU" sz="1200" dirty="0" err="1"/>
              <a:t>Татьянникв</a:t>
            </a:r>
            <a:r>
              <a:rPr lang="ru-RU" sz="1200" dirty="0"/>
              <a:t> В.А.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Исакова Н.Ю., Львова М.И.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Юзвович Л.И., Панфилова Е.С.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Стрельников Е.В., </a:t>
            </a:r>
            <a:r>
              <a:rPr lang="ru-RU" sz="1200" dirty="0" err="1"/>
              <a:t>Куваева</a:t>
            </a:r>
            <a:r>
              <a:rPr lang="ru-RU" sz="1200" dirty="0"/>
              <a:t> Ю.В.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Разумовская Е.А., </a:t>
            </a:r>
            <a:r>
              <a:rPr lang="ru-RU" sz="1200" dirty="0" err="1"/>
              <a:t>Лачихина</a:t>
            </a:r>
            <a:r>
              <a:rPr lang="ru-RU" sz="1200" dirty="0"/>
              <a:t> А.Г.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Трофимова Е.А., </a:t>
            </a:r>
            <a:r>
              <a:rPr lang="ru-RU" sz="1200" dirty="0" err="1"/>
              <a:t>Бакунова</a:t>
            </a:r>
            <a:r>
              <a:rPr lang="ru-RU" sz="1200" dirty="0"/>
              <a:t> Т.В., Заборовская А.Е.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Мокеева Н.Н., Родичева В.Б.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Смородина Е.А., Долгих Ю.А.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Истомина Н.А., Одинокова Т.Д., Долганова Ю.С.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Прокофьева Е.Н., Шадурская М.М.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Прокофьева Е.Н.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Серебренникова А.И., </a:t>
            </a:r>
            <a:r>
              <a:rPr lang="ru-RU" sz="1200" dirty="0" err="1"/>
              <a:t>Микрюков</a:t>
            </a:r>
            <a:r>
              <a:rPr lang="ru-RU" sz="1200" dirty="0"/>
              <a:t> А.В., </a:t>
            </a:r>
            <a:r>
              <a:rPr lang="ru-RU" sz="1200" dirty="0" err="1"/>
              <a:t>Куваева</a:t>
            </a:r>
            <a:r>
              <a:rPr lang="ru-RU" sz="1200" dirty="0"/>
              <a:t> Ю.В.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Разумовская Е.А., Юзвович Л.И.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Логинов М.П., Серебренникова А.И.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Шадурская М.М., Новоселов К.В.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 err="1"/>
              <a:t>Куваева</a:t>
            </a:r>
            <a:r>
              <a:rPr lang="ru-RU" sz="1200" dirty="0"/>
              <a:t> Ю.В, Серебренникова А.И.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Одинокова Т.Д.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Новикова Н.Ю., Котова О.В.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/>
              <a:t>Князева Е.Г. Князев П.П.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0668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28600" y="1295400"/>
            <a:ext cx="8305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4.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Участие НПР кафедры в НИР</a:t>
            </a:r>
            <a:r>
              <a:rPr lang="ru-RU" altLang="ru-RU" b="1" i="1">
                <a:solidFill>
                  <a:srgbClr val="CC3300"/>
                </a:solidFill>
              </a:rPr>
              <a:t> </a:t>
            </a:r>
            <a:r>
              <a:rPr lang="ru-RU" altLang="ru-RU" sz="1800" b="1" i="1">
                <a:solidFill>
                  <a:srgbClr val="CC3300"/>
                </a:solidFill>
              </a:rPr>
              <a:t>(включая штатных работников, внешних совместителей)</a:t>
            </a:r>
          </a:p>
        </p:txBody>
      </p:sp>
      <p:graphicFrame>
        <p:nvGraphicFramePr>
          <p:cNvPr id="24642" name="Group 66"/>
          <p:cNvGraphicFramePr>
            <a:graphicFrameLocks noGrp="1"/>
          </p:cNvGraphicFramePr>
          <p:nvPr>
            <p:ph idx="1"/>
          </p:nvPr>
        </p:nvGraphicFramePr>
        <p:xfrm>
          <a:off x="152400" y="2133600"/>
          <a:ext cx="8686800" cy="3813175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 (+/-)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 (+/-)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Прокофьева Е.Н.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Шадурская М.М.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М.С., Овсянникова Е.Ю., Разумовская Е.А., Юзвович Л.И., Шадурская М.М., Истомина Н.А.,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Чилимова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Т.А., Исакова Н.Ю., Мокеева Н.Н., Решетникова Т.В.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М.С., Овсянникова Е.Ю., Разумовская Е.А., Юзвович Л.И.,  Решетникова Т.В., Долганова Ю.С.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М.С., Овсянникова Е.Ю.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Юзвович Л.И., Марамыгин М.С., Князева Е.Г., Разумовская Е.А., Исакова Н.Ю., Истомина Н.А., Долганова Ю.С.,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Бойтуш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О.А., Одинокова Т.Д., Прокофьева Е.Н., Заборовская А.Е., Мокеева Н.Н.,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Татьянникова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В.А.,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Куваева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Ю.В., Решетникова Т.В., Смородина Е.А., Шадурская М.М.,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Лачихина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А.Г., Пустовалова Л.М.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533400" y="6172200"/>
            <a:ext cx="6705600" cy="5334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/>
              <a:t>в 2019 году норма по НИР </a:t>
            </a:r>
          </a:p>
          <a:p>
            <a:pPr algn="ctr" eaLnBrk="1" hangingPunct="1">
              <a:defRPr/>
            </a:pPr>
            <a:r>
              <a:rPr lang="ru-RU" sz="1400" b="1" dirty="0"/>
              <a:t>на ставку ППС выполнена в полном объеме: 37,6*70,1=2.635.76 </a:t>
            </a:r>
            <a:r>
              <a:rPr lang="ru-RU" sz="1400" b="1" dirty="0" err="1"/>
              <a:t>т.руб</a:t>
            </a:r>
            <a:r>
              <a:rPr lang="ru-RU" sz="14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29699" name="Rectangle 4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5963"/>
            <a:ext cx="8382000" cy="4567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2000" b="1" dirty="0" smtClean="0">
                <a:solidFill>
                  <a:srgbClr val="7030A0"/>
                </a:solidFill>
              </a:rPr>
              <a:t>Грант фундаментальных научных исследований (2018-2019 </a:t>
            </a:r>
            <a:r>
              <a:rPr lang="ru-RU" altLang="ru-RU" sz="2000" b="1" dirty="0" err="1" smtClean="0">
                <a:solidFill>
                  <a:srgbClr val="7030A0"/>
                </a:solidFill>
              </a:rPr>
              <a:t>уч.год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i="1" dirty="0" smtClean="0"/>
              <a:t>к.э.н., доцент Истомина Н.А.,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i="1" dirty="0" smtClean="0"/>
              <a:t>к.э.н., доцент Стрельников Е.В.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b="1" dirty="0" smtClean="0">
                <a:solidFill>
                  <a:srgbClr val="7030A0"/>
                </a:solidFill>
              </a:rPr>
              <a:t>Грант фундаментальных научных исследований (2019-2020 </a:t>
            </a:r>
            <a:r>
              <a:rPr lang="ru-RU" altLang="ru-RU" sz="2000" b="1" dirty="0" err="1" smtClean="0">
                <a:solidFill>
                  <a:srgbClr val="7030A0"/>
                </a:solidFill>
              </a:rPr>
              <a:t>уч.год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000" i="1" dirty="0" smtClean="0"/>
              <a:t>к.э.н., доцент </a:t>
            </a:r>
            <a:r>
              <a:rPr lang="ru-RU" altLang="ru-RU" sz="2000" i="1" dirty="0" err="1" smtClean="0"/>
              <a:t>Мокеева</a:t>
            </a:r>
            <a:r>
              <a:rPr lang="ru-RU" altLang="ru-RU" sz="2000" i="1" dirty="0" smtClean="0"/>
              <a:t> Н.Н.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000" i="1" dirty="0" smtClean="0"/>
              <a:t>к.э.н., доцент </a:t>
            </a:r>
            <a:r>
              <a:rPr lang="ru-RU" altLang="ru-RU" sz="2000" i="1" dirty="0" err="1" smtClean="0"/>
              <a:t>Одинокова</a:t>
            </a:r>
            <a:r>
              <a:rPr lang="ru-RU" altLang="ru-RU" sz="2000" i="1" dirty="0" smtClean="0"/>
              <a:t> Т.Д.</a:t>
            </a:r>
            <a:endParaRPr lang="ru-RU" altLang="ru-RU" sz="2000" b="1" dirty="0" smtClean="0"/>
          </a:p>
          <a:p>
            <a:pPr>
              <a:lnSpc>
                <a:spcPct val="90000"/>
              </a:lnSpc>
              <a:defRPr/>
            </a:pPr>
            <a:r>
              <a:rPr lang="ru-RU" altLang="ru-RU" sz="2000" b="1" dirty="0" smtClean="0">
                <a:solidFill>
                  <a:srgbClr val="7030A0"/>
                </a:solidFill>
              </a:rPr>
              <a:t>Грант научно-квалификационных исследований молодых ученых на подготовку кандидатской диссертации (2019-2020 </a:t>
            </a:r>
            <a:r>
              <a:rPr lang="ru-RU" altLang="ru-RU" sz="2000" b="1" dirty="0" err="1" smtClean="0">
                <a:solidFill>
                  <a:srgbClr val="7030A0"/>
                </a:solidFill>
              </a:rPr>
              <a:t>уч.год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000" i="1" dirty="0" smtClean="0"/>
              <a:t>Ст. преподаватель </a:t>
            </a:r>
            <a:r>
              <a:rPr lang="ru-RU" altLang="ru-RU" sz="2000" i="1" dirty="0" err="1" smtClean="0"/>
              <a:t>Лачихина</a:t>
            </a:r>
            <a:r>
              <a:rPr lang="ru-RU" altLang="ru-RU" sz="2000" i="1" dirty="0" smtClean="0"/>
              <a:t> А.Г.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000" i="1" dirty="0" smtClean="0"/>
              <a:t>Ассистент Разумовский Д.Ю.</a:t>
            </a:r>
          </a:p>
          <a:p>
            <a:pPr>
              <a:lnSpc>
                <a:spcPct val="90000"/>
              </a:lnSpc>
              <a:defRPr/>
            </a:pPr>
            <a:endParaRPr lang="ru-RU" altLang="ru-RU" b="1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altLang="ru-RU" b="1" dirty="0" smtClean="0"/>
          </a:p>
          <a:p>
            <a:pPr>
              <a:lnSpc>
                <a:spcPct val="90000"/>
              </a:lnSpc>
              <a:defRPr/>
            </a:pPr>
            <a:endParaRPr lang="ru-RU" altLang="ru-RU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altLang="ru-RU" i="1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8600" y="1524000"/>
            <a:ext cx="830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5.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 i="1">
                <a:solidFill>
                  <a:srgbClr val="CC3300"/>
                </a:solidFill>
              </a:rPr>
              <a:t>Участие НПР кафедры во внутренних грантах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0668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52400" y="1447800"/>
            <a:ext cx="830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7.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Показатели публикационной активности НПР кафедры (количество)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в 2019 году</a:t>
            </a:r>
          </a:p>
        </p:txBody>
      </p:sp>
      <p:graphicFrame>
        <p:nvGraphicFramePr>
          <p:cNvPr id="26963" name="Group 339"/>
          <p:cNvGraphicFramePr>
            <a:graphicFrameLocks noGrp="1"/>
          </p:cNvGraphicFramePr>
          <p:nvPr>
            <p:ph idx="1"/>
          </p:nvPr>
        </p:nvGraphicFramePr>
        <p:xfrm>
          <a:off x="304800" y="2590800"/>
          <a:ext cx="8534400" cy="917575"/>
        </p:xfrm>
        <a:graphic>
          <a:graphicData uri="http://schemas.openxmlformats.org/drawingml/2006/table">
            <a:tbl>
              <a:tblPr/>
              <a:tblGrid>
                <a:gridCol w="210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Монографии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Учебники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РИНЦ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ВАК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WOS/Scopus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304800" y="3657600"/>
            <a:ext cx="1752600" cy="1828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 eaLnBrk="1" hangingPunct="1">
              <a:buFontTx/>
              <a:buAutoNum type="arabicPeriod"/>
              <a:defRPr/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Юзвович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Л.И., </a:t>
            </a:r>
          </a:p>
          <a:p>
            <a:pPr eaLnBrk="1" hangingPunct="1">
              <a:defRPr/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Марамыгин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М.С., </a:t>
            </a:r>
          </a:p>
          <a:p>
            <a:pPr eaLnBrk="1" hangingPunct="1">
              <a:defRPr/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Мокеева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Н.Н.,  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Стрельников Е.В., 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Родичева В.Б.</a:t>
            </a:r>
          </a:p>
          <a:p>
            <a:pPr eaLnBrk="1" hangingPunct="1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Истомина Н.А.</a:t>
            </a:r>
          </a:p>
          <a:p>
            <a:pPr eaLnBrk="1" hangingPunct="1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Пищулов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В.М.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65375" y="3657600"/>
            <a:ext cx="1981200" cy="297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Серия учебников 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Современные финансы 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банковское дело</a:t>
            </a:r>
          </a:p>
          <a:p>
            <a:pPr eaLnBrk="1" hangingPunct="1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 Налоги и НО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Финансы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ДКБ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ФДОиК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 РЦБ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6. Страхование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7. Бюджетная система РФ</a:t>
            </a:r>
          </a:p>
          <a:p>
            <a:pPr eaLnBrk="1" hangingPunct="1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Индивидуальные 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учебные издания</a:t>
            </a:r>
          </a:p>
          <a:p>
            <a:pPr eaLnBrk="1" hangingPunct="1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4953000" y="4222750"/>
            <a:ext cx="3200400" cy="609600"/>
          </a:xfrm>
          <a:prstGeom prst="wedgeRoundRectCallout">
            <a:avLst>
              <a:gd name="adj1" fmla="val 48397"/>
              <a:gd name="adj2" fmla="val -140833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ru-RU" altLang="ru-RU" sz="1400" dirty="0">
              <a:latin typeface="Microsoft Sans Serif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400" dirty="0">
                <a:latin typeface="Microsoft Sans Serif" panose="020B0604020202020204" pitchFamily="34" charset="0"/>
              </a:rPr>
              <a:t>Ответственный за НИР: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400" dirty="0" err="1">
                <a:latin typeface="Microsoft Sans Serif" panose="020B0604020202020204" pitchFamily="34" charset="0"/>
              </a:rPr>
              <a:t>Татьянников</a:t>
            </a:r>
            <a:r>
              <a:rPr lang="ru-RU" altLang="ru-RU" sz="1400" dirty="0">
                <a:latin typeface="Microsoft Sans Serif" panose="020B0604020202020204" pitchFamily="34" charset="0"/>
              </a:rPr>
              <a:t> В.А.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15200" cy="12192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28600" y="13716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8.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Анализ подготовки научно-педагогических кадров УрГЭУ </a:t>
            </a:r>
            <a:r>
              <a:rPr lang="ru-RU" altLang="ru-RU" b="1" i="1">
                <a:solidFill>
                  <a:srgbClr val="CC3300"/>
                </a:solidFill>
              </a:rPr>
              <a:t>(количество человек)</a:t>
            </a:r>
          </a:p>
        </p:txBody>
      </p:sp>
      <p:graphicFrame>
        <p:nvGraphicFramePr>
          <p:cNvPr id="120891" name="Group 59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8610600" cy="40386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ПОКАЗАТЕЛЬ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Аспирантура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Лица, прикрепленные к УрГЭУ для подготовки диссертации и сдачи кандидатских экзаменов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Сотрудники, подготавливающие кандидатские диссертации по основному месту работы на кафедрах университета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Докторантура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Подготовка докторской диссертации вне докторантуры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12192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28600" y="16002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9.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Эффективность деятельности научных руководителей (защиты диссертаций)</a:t>
            </a:r>
          </a:p>
        </p:txBody>
      </p:sp>
      <p:graphicFrame>
        <p:nvGraphicFramePr>
          <p:cNvPr id="122916" name="Group 36"/>
          <p:cNvGraphicFramePr>
            <a:graphicFrameLocks noGrp="1"/>
          </p:cNvGraphicFramePr>
          <p:nvPr>
            <p:ph idx="1"/>
          </p:nvPr>
        </p:nvGraphicFramePr>
        <p:xfrm>
          <a:off x="381000" y="2667000"/>
          <a:ext cx="8382000" cy="2125663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научного руководителя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2017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Юзвович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Л.И.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Родичева В.Б. (к)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Истомина Н.А.(д)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Слепухина Ю.Э.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Долгих Ю.А.(к)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10668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" y="1524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10.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План защит диссертаций на 2020-2022 г.</a:t>
            </a:r>
          </a:p>
        </p:txBody>
      </p:sp>
      <p:graphicFrame>
        <p:nvGraphicFramePr>
          <p:cNvPr id="124994" name="Group 66"/>
          <p:cNvGraphicFramePr>
            <a:graphicFrameLocks noGrp="1"/>
          </p:cNvGraphicFramePr>
          <p:nvPr>
            <p:ph idx="1"/>
          </p:nvPr>
        </p:nvGraphicFramePr>
        <p:xfrm>
          <a:off x="228600" y="2001838"/>
          <a:ext cx="8839200" cy="369887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научного руководителя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2020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2021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2022</a:t>
                      </a:r>
                      <a:r>
                        <a:rPr lang="ru-RU" sz="1400" b="1" baseline="0" dirty="0" smtClean="0"/>
                        <a:t> г.</a:t>
                      </a:r>
                      <a:endParaRPr lang="ru-RU" sz="1400" b="1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Александров С.А. (к)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Трушина И.А. (к)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Панфилова Е.С. (к)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Шеина Е.Г. (д)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410B35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Князева Е.Г.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Закирова Э.Р. (д)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Шелякин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В.А. (к)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Долгов А.С. (к)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410B35"/>
                          </a:solidFill>
                        </a:rPr>
                        <a:t>Жериборов</a:t>
                      </a:r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 Д.С. (к)</a:t>
                      </a:r>
                    </a:p>
                    <a:p>
                      <a:r>
                        <a:rPr lang="ru-RU" sz="1400" dirty="0" err="1" smtClean="0">
                          <a:solidFill>
                            <a:srgbClr val="410B35"/>
                          </a:solidFill>
                        </a:rPr>
                        <a:t>Моторнюк</a:t>
                      </a:r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 Д.В. (к)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Попова Н.И. (к)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Сафаров М.А. (к)</a:t>
                      </a:r>
                      <a:endParaRPr lang="ru-RU" sz="1400" dirty="0">
                        <a:solidFill>
                          <a:srgbClr val="410B35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Логинов М.П.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Собина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 Н. (к)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410B35"/>
                          </a:solidFill>
                        </a:rPr>
                        <a:t>Лулудова</a:t>
                      </a:r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 Е.С. (к)</a:t>
                      </a:r>
                      <a:endParaRPr lang="ru-RU" sz="1400" dirty="0">
                        <a:solidFill>
                          <a:srgbClr val="410B35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Юзвович Л.И.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Разумовский Д.Ю.(к)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Данилова К.А.(к)</a:t>
                      </a:r>
                      <a:endParaRPr lang="ru-RU" sz="1400" dirty="0">
                        <a:solidFill>
                          <a:srgbClr val="410B35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Стрельников Е.В. (д)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B35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Соколова Л.А. (к)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Князев П.П. (д)</a:t>
                      </a:r>
                      <a:endParaRPr lang="ru-RU" sz="1400" dirty="0">
                        <a:solidFill>
                          <a:srgbClr val="410B35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Истомина Н.А.</a:t>
                      </a:r>
                      <a:endParaRPr lang="ru-RU" sz="1400" dirty="0">
                        <a:solidFill>
                          <a:srgbClr val="410B35"/>
                        </a:solidFill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410B35"/>
                          </a:solidFill>
                        </a:rPr>
                        <a:t>Коскова В.С. (к)</a:t>
                      </a:r>
                      <a:endParaRPr lang="ru-RU" sz="1400" dirty="0">
                        <a:solidFill>
                          <a:srgbClr val="410B35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 bwMode="auto">
          <a:xfrm>
            <a:off x="228600" y="5867400"/>
            <a:ext cx="3200400" cy="609600"/>
          </a:xfrm>
          <a:prstGeom prst="wedgeRoundRectCallout">
            <a:avLst>
              <a:gd name="adj1" fmla="val 49667"/>
              <a:gd name="adj2" fmla="val -73056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ru-RU" altLang="ru-RU" sz="1400" dirty="0">
              <a:latin typeface="Microsoft Sans Serif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400" dirty="0" err="1">
                <a:latin typeface="Microsoft Sans Serif" panose="020B0604020202020204" pitchFamily="34" charset="0"/>
              </a:rPr>
              <a:t>Берзон</a:t>
            </a:r>
            <a:r>
              <a:rPr lang="ru-RU" altLang="ru-RU" sz="1400" dirty="0">
                <a:latin typeface="Microsoft Sans Serif" panose="020B0604020202020204" pitchFamily="34" charset="0"/>
              </a:rPr>
              <a:t> Н.И.  - </a:t>
            </a:r>
            <a:r>
              <a:rPr lang="ru-RU" altLang="ru-RU" sz="1400" dirty="0" err="1">
                <a:latin typeface="Microsoft Sans Serif" panose="020B0604020202020204" pitchFamily="34" charset="0"/>
              </a:rPr>
              <a:t>Кандауров</a:t>
            </a:r>
            <a:r>
              <a:rPr lang="ru-RU" altLang="ru-RU" sz="1400" dirty="0">
                <a:latin typeface="Microsoft Sans Serif" panose="020B0604020202020204" pitchFamily="34" charset="0"/>
              </a:rPr>
              <a:t> Д.В. (к)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400" dirty="0">
                <a:latin typeface="Microsoft Sans Serif" panose="020B0604020202020204" pitchFamily="34" charset="0"/>
              </a:rPr>
              <a:t>(ВШЭ, Москва)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495800" y="5943600"/>
            <a:ext cx="4495800" cy="6096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i="1" dirty="0"/>
              <a:t>На рецензировании находится внешняя работа </a:t>
            </a:r>
          </a:p>
          <a:p>
            <a:pPr algn="ctr" eaLnBrk="1" hangingPunct="1">
              <a:defRPr/>
            </a:pPr>
            <a:r>
              <a:rPr lang="ru-RU" sz="1400" b="1" i="1" dirty="0" err="1"/>
              <a:t>Баймухаметовой</a:t>
            </a:r>
            <a:r>
              <a:rPr lang="ru-RU" sz="1400" b="1" i="1" dirty="0"/>
              <a:t> А. (к)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7315200" cy="9144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52400" y="1477963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2. Остепененность кафедры </a:t>
            </a:r>
            <a:r>
              <a:rPr lang="ru-RU" altLang="ru-RU" b="1" i="1">
                <a:solidFill>
                  <a:srgbClr val="CC3300"/>
                </a:solidFill>
              </a:rPr>
              <a:t>(в %)</a:t>
            </a:r>
          </a:p>
        </p:txBody>
      </p:sp>
      <p:graphicFrame>
        <p:nvGraphicFramePr>
          <p:cNvPr id="81961" name="Group 41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610600" cy="1036638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Показатель 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остепененность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78,9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87,4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0" name="Rectangle 519"/>
          <p:cNvSpPr>
            <a:spLocks noChangeArrowheads="1"/>
          </p:cNvSpPr>
          <p:nvPr/>
        </p:nvSpPr>
        <p:spPr bwMode="auto">
          <a:xfrm>
            <a:off x="2667000" y="3216275"/>
            <a:ext cx="6172200" cy="1279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609600" indent="-609600">
              <a:defRPr/>
            </a:pPr>
            <a:r>
              <a:rPr lang="ru-RU" altLang="ru-RU" sz="1400" b="1" i="1" dirty="0">
                <a:latin typeface="Arial" charset="0"/>
              </a:rPr>
              <a:t>Предложения по увеличению </a:t>
            </a:r>
            <a:r>
              <a:rPr lang="ru-RU" altLang="ru-RU" sz="1400" b="1" i="1" dirty="0" err="1">
                <a:latin typeface="Arial" charset="0"/>
              </a:rPr>
              <a:t>остепененности</a:t>
            </a:r>
            <a:r>
              <a:rPr lang="ru-RU" altLang="ru-RU" sz="1400" b="1" i="1" dirty="0">
                <a:latin typeface="Arial" charset="0"/>
              </a:rPr>
              <a:t>:</a:t>
            </a:r>
          </a:p>
          <a:p>
            <a:pPr>
              <a:defRPr/>
            </a:pPr>
            <a:r>
              <a:rPr lang="ru-RU" altLang="ru-RU" sz="1400" dirty="0">
                <a:latin typeface="Arial" charset="0"/>
              </a:rPr>
              <a:t>1. Увеличение доли ставки остепененным ППС </a:t>
            </a:r>
          </a:p>
          <a:p>
            <a:pPr>
              <a:defRPr/>
            </a:pPr>
            <a:r>
              <a:rPr lang="ru-RU" altLang="ru-RU" sz="1400" dirty="0">
                <a:latin typeface="Arial" charset="0"/>
              </a:rPr>
              <a:t>до 1,5 ставки по желанию;</a:t>
            </a:r>
          </a:p>
          <a:p>
            <a:pPr>
              <a:defRPr/>
            </a:pPr>
            <a:r>
              <a:rPr lang="ru-RU" altLang="ru-RU" sz="1400" dirty="0">
                <a:latin typeface="Arial" charset="0"/>
              </a:rPr>
              <a:t>2. </a:t>
            </a:r>
            <a:r>
              <a:rPr lang="ru-RU" altLang="ru-RU" sz="1400" dirty="0" err="1">
                <a:latin typeface="Arial" charset="0"/>
              </a:rPr>
              <a:t>Марамыгина</a:t>
            </a:r>
            <a:r>
              <a:rPr lang="ru-RU" altLang="ru-RU" sz="1400" dirty="0">
                <a:latin typeface="Arial" charset="0"/>
              </a:rPr>
              <a:t>  М.С. перевести по основному месту работы на кафедру</a:t>
            </a:r>
          </a:p>
          <a:p>
            <a:pPr>
              <a:defRPr/>
            </a:pPr>
            <a:r>
              <a:rPr lang="ru-RU" altLang="ru-RU" sz="1400" dirty="0">
                <a:latin typeface="Arial" charset="0"/>
              </a:rPr>
              <a:t>3. Привлечение остепененных преподавателей.</a:t>
            </a:r>
          </a:p>
          <a:p>
            <a:pPr>
              <a:defRPr/>
            </a:pPr>
            <a:r>
              <a:rPr lang="ru-RU" altLang="ru-RU" sz="1400" dirty="0">
                <a:latin typeface="Arial" charset="0"/>
              </a:rPr>
              <a:t>4. Комплектование штатов на 2020/2021 </a:t>
            </a:r>
            <a:r>
              <a:rPr lang="ru-RU" altLang="ru-RU" sz="1400" dirty="0" err="1">
                <a:latin typeface="Arial" charset="0"/>
              </a:rPr>
              <a:t>уч.год</a:t>
            </a:r>
            <a:r>
              <a:rPr lang="ru-RU" altLang="ru-RU" sz="1400" dirty="0">
                <a:latin typeface="Arial" charset="0"/>
              </a:rPr>
              <a:t> – </a:t>
            </a:r>
            <a:r>
              <a:rPr lang="ru-RU" altLang="ru-RU" sz="1400" dirty="0" err="1">
                <a:latin typeface="Arial" charset="0"/>
              </a:rPr>
              <a:t>остепененность</a:t>
            </a:r>
            <a:r>
              <a:rPr lang="ru-RU" altLang="ru-RU" sz="1400" dirty="0">
                <a:latin typeface="Arial" charset="0"/>
              </a:rPr>
              <a:t> 97%</a:t>
            </a:r>
          </a:p>
        </p:txBody>
      </p:sp>
      <p:sp>
        <p:nvSpPr>
          <p:cNvPr id="6163" name="Прямоугольник 3"/>
          <p:cNvSpPr>
            <a:spLocks noChangeArrowheads="1"/>
          </p:cNvSpPr>
          <p:nvPr/>
        </p:nvSpPr>
        <p:spPr bwMode="auto">
          <a:xfrm>
            <a:off x="381000" y="4481513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b="1" i="1">
                <a:solidFill>
                  <a:srgbClr val="CC33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Показатель оценки студентами уровня удовлетворенности получаемых образовательных услуг </a:t>
            </a:r>
            <a:endParaRPr lang="ru-RU" altLang="ru-RU" sz="1800" i="1">
              <a:solidFill>
                <a:srgbClr val="CC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5127625"/>
          <a:ext cx="7162800" cy="1471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3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кафедре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Кафедра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Лучший преподаватель глазами студента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4,73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ФДОиК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4,72 </a:t>
                      </a:r>
                      <a:r>
                        <a:rPr lang="ru-RU" sz="1200" dirty="0" err="1">
                          <a:effectLst/>
                        </a:rPr>
                        <a:t>бакалавриат</a:t>
                      </a:r>
                      <a:r>
                        <a:rPr lang="ru-RU" sz="1200" dirty="0">
                          <a:effectLst/>
                        </a:rPr>
                        <a:t>/ 4,75 магистратура)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Торопова И.В. (магистратура)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4,98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Марамыгин М.С. (бакалавриат)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4,94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2192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52400" y="16002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11.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Список работников кафедры, защитивших диссертации</a:t>
            </a:r>
          </a:p>
        </p:txBody>
      </p:sp>
      <p:graphicFrame>
        <p:nvGraphicFramePr>
          <p:cNvPr id="126998" name="Group 22"/>
          <p:cNvGraphicFramePr>
            <a:graphicFrameLocks noGrp="1"/>
          </p:cNvGraphicFramePr>
          <p:nvPr>
            <p:ph idx="1"/>
          </p:nvPr>
        </p:nvGraphicFramePr>
        <p:xfrm>
          <a:off x="914400" y="2819400"/>
          <a:ext cx="7620000" cy="731838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Родичева В.Б. (к)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Долгих Ю.А. (к), Истомина Н.А. (д)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152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2.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Научно-исследовательская работа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52400" y="15240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12.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Студенты и аспиранты кафедры, получившие именные стипендии</a:t>
            </a:r>
          </a:p>
        </p:txBody>
      </p:sp>
      <p:graphicFrame>
        <p:nvGraphicFramePr>
          <p:cNvPr id="129070" name="Group 46"/>
          <p:cNvGraphicFramePr>
            <a:graphicFrameLocks noGrp="1"/>
          </p:cNvGraphicFramePr>
          <p:nvPr>
            <p:ph idx="1"/>
          </p:nvPr>
        </p:nvGraphicFramePr>
        <p:xfrm>
          <a:off x="304800" y="2438400"/>
          <a:ext cx="8534400" cy="2193925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ПОКАЗАТЕЛИ </a:t>
                      </a:r>
                    </a:p>
                  </a:txBody>
                  <a:tcPr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Стипендия Президента РФ</a:t>
                      </a:r>
                    </a:p>
                  </a:txBody>
                  <a:tcPr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Стипендия Правительства РФ</a:t>
                      </a:r>
                    </a:p>
                  </a:txBody>
                  <a:tcPr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Стипендия Губернатора Свердловской области</a:t>
                      </a:r>
                    </a:p>
                  </a:txBody>
                  <a:tcPr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Стипендия Ученого совета УрГЭУ, стипендия им. профессора Веселова Н.Г.</a:t>
                      </a:r>
                    </a:p>
                  </a:txBody>
                  <a:tcPr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CC"/>
                </a:solidFill>
                <a:latin typeface="Microsoft Sans Serif" panose="020B0604020202020204" pitchFamily="34" charset="0"/>
              </a:rPr>
              <a:t>Раздел 2. </a:t>
            </a:r>
            <a:br>
              <a:rPr lang="ru-RU" altLang="ru-RU" sz="3200" b="1">
                <a:solidFill>
                  <a:srgbClr val="0000CC"/>
                </a:solidFill>
                <a:latin typeface="Microsoft Sans Serif" panose="020B0604020202020204" pitchFamily="34" charset="0"/>
              </a:rPr>
            </a:br>
            <a:r>
              <a:rPr lang="ru-RU" altLang="ru-RU" sz="3200" b="1">
                <a:solidFill>
                  <a:srgbClr val="0000CC"/>
                </a:solidFill>
                <a:latin typeface="Microsoft Sans Serif" panose="020B0604020202020204" pitchFamily="34" charset="0"/>
              </a:rPr>
              <a:t>Научно-исследовательская работа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400175"/>
            <a:ext cx="7315200" cy="830263"/>
          </a:xfrm>
          <a:noFill/>
        </p:spPr>
        <p:txBody>
          <a:bodyPr>
            <a:spAutoFit/>
          </a:bodyPr>
          <a:lstStyle/>
          <a:p>
            <a:pPr marL="457200" indent="-457200"/>
            <a:r>
              <a:rPr lang="ru-RU" altLang="ru-RU" sz="2400" b="1" smtClean="0">
                <a:solidFill>
                  <a:srgbClr val="CC3300"/>
                </a:solidFill>
                <a:latin typeface="Arial" panose="020B0604020202020204" pitchFamily="34" charset="0"/>
              </a:rPr>
              <a:t>13.</a:t>
            </a:r>
            <a:r>
              <a:rPr lang="ru-RU" altLang="ru-RU" sz="2400" smtClean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smtClean="0">
                <a:solidFill>
                  <a:srgbClr val="CC3300"/>
                </a:solidFill>
                <a:latin typeface="Arial" panose="020B0604020202020204" pitchFamily="34" charset="0"/>
              </a:rPr>
              <a:t>Участие студентов в научно-практических мероприятиях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2286000"/>
          <a:ext cx="8229600" cy="288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Показатель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Руководители</a:t>
                      </a:r>
                      <a:r>
                        <a:rPr lang="ru-RU" sz="1200" baseline="0" dirty="0" smtClean="0"/>
                        <a:t> НИРС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Руководство подготовкой студенческой научной конкурсной работы/эссе/публикации/доклада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Истомина Н.А., </a:t>
                      </a:r>
                      <a:r>
                        <a:rPr lang="ru-RU" sz="1200" dirty="0" err="1" smtClean="0"/>
                        <a:t>Одинокова</a:t>
                      </a:r>
                      <a:r>
                        <a:rPr lang="ru-RU" sz="1200" dirty="0" smtClean="0"/>
                        <a:t> Т.Д.,</a:t>
                      </a:r>
                      <a:r>
                        <a:rPr lang="ru-RU" sz="1200" baseline="0" dirty="0" smtClean="0"/>
                        <a:t> Долганова Ю.С., </a:t>
                      </a:r>
                      <a:r>
                        <a:rPr lang="ru-RU" sz="1200" baseline="0" dirty="0" err="1" smtClean="0"/>
                        <a:t>Чилимова</a:t>
                      </a:r>
                      <a:r>
                        <a:rPr lang="ru-RU" sz="1200" baseline="0" dirty="0" smtClean="0"/>
                        <a:t> Т.А., Прокофьева Е.Н., Решетникова Т.В., </a:t>
                      </a:r>
                      <a:r>
                        <a:rPr lang="ru-RU" sz="1200" baseline="0" dirty="0" err="1" smtClean="0"/>
                        <a:t>Татьянников</a:t>
                      </a:r>
                      <a:r>
                        <a:rPr lang="ru-RU" sz="1200" baseline="0" dirty="0" smtClean="0"/>
                        <a:t> В.А.</a:t>
                      </a:r>
                    </a:p>
                    <a:p>
                      <a:r>
                        <a:rPr lang="ru-RU" sz="1200" baseline="0" dirty="0" err="1" smtClean="0"/>
                        <a:t>Марамыгин</a:t>
                      </a:r>
                      <a:r>
                        <a:rPr lang="ru-RU" sz="1200" baseline="0" dirty="0" smtClean="0"/>
                        <a:t> М.С., </a:t>
                      </a:r>
                      <a:r>
                        <a:rPr lang="ru-RU" sz="1200" baseline="0" dirty="0" err="1" smtClean="0"/>
                        <a:t>Юзвович</a:t>
                      </a:r>
                      <a:r>
                        <a:rPr lang="ru-RU" sz="1200" baseline="0" dirty="0" smtClean="0"/>
                        <a:t> Л.И., </a:t>
                      </a:r>
                      <a:r>
                        <a:rPr lang="ru-RU" sz="1200" baseline="0" dirty="0" err="1" smtClean="0"/>
                        <a:t>Исаницкий</a:t>
                      </a:r>
                      <a:r>
                        <a:rPr lang="ru-RU" sz="1200" baseline="0" dirty="0" smtClean="0"/>
                        <a:t> В.П., Логинов М.П., Исакова Н.Ю., Котова О.В., Серебренникова А.И., </a:t>
                      </a:r>
                      <a:r>
                        <a:rPr lang="ru-RU" sz="1200" baseline="0" dirty="0" err="1" smtClean="0"/>
                        <a:t>Куваева</a:t>
                      </a:r>
                      <a:r>
                        <a:rPr lang="ru-RU" sz="1200" baseline="0" dirty="0" smtClean="0"/>
                        <a:t> Ю.В., Пустовалова Л.М.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Руководство подготовкой студенческой научной конкурсной работы (полученная победа (1,2,3 место))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Научное руководство студентом при написании им публикации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Общая численность студентов очной формы обучения, принимавших участие в НИРС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 bwMode="auto">
          <a:xfrm>
            <a:off x="1219200" y="5638800"/>
            <a:ext cx="3276600" cy="838200"/>
          </a:xfrm>
          <a:prstGeom prst="wedgeRoundRectCallout">
            <a:avLst>
              <a:gd name="adj1" fmla="val 66016"/>
              <a:gd name="adj2" fmla="val -156997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ru-RU" altLang="ru-RU" sz="1400" dirty="0">
              <a:latin typeface="Microsoft Sans Serif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400" dirty="0">
                <a:latin typeface="Microsoft Sans Serif" panose="020B0604020202020204" pitchFamily="34" charset="0"/>
              </a:rPr>
              <a:t>Ответственные за </a:t>
            </a:r>
            <a:r>
              <a:rPr lang="ru-RU" altLang="ru-RU" sz="1400" dirty="0" err="1">
                <a:latin typeface="Microsoft Sans Serif" panose="020B0604020202020204" pitchFamily="34" charset="0"/>
              </a:rPr>
              <a:t>НИРс</a:t>
            </a:r>
            <a:r>
              <a:rPr lang="ru-RU" altLang="ru-RU" sz="1400" dirty="0">
                <a:latin typeface="Microsoft Sans Serif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400" dirty="0">
                <a:latin typeface="Microsoft Sans Serif" panose="020B0604020202020204" pitchFamily="34" charset="0"/>
              </a:rPr>
              <a:t>Прокофьева Е.Н.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400" dirty="0" err="1">
                <a:latin typeface="Microsoft Sans Serif" panose="020B0604020202020204" pitchFamily="34" charset="0"/>
              </a:rPr>
              <a:t>Чилимова</a:t>
            </a:r>
            <a:r>
              <a:rPr lang="ru-RU" altLang="ru-RU" sz="1400" dirty="0">
                <a:latin typeface="Microsoft Sans Serif" panose="020B0604020202020204" pitchFamily="34" charset="0"/>
              </a:rPr>
              <a:t> Т.А.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3.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Взаимодействие с работодателями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524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1.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Взаимодействие с работодателями</a:t>
            </a:r>
          </a:p>
        </p:txBody>
      </p:sp>
      <p:graphicFrame>
        <p:nvGraphicFramePr>
          <p:cNvPr id="133156" name="Group 36"/>
          <p:cNvGraphicFramePr>
            <a:graphicFrameLocks noGrp="1"/>
          </p:cNvGraphicFramePr>
          <p:nvPr>
            <p:ph idx="1"/>
          </p:nvPr>
        </p:nvGraphicFramePr>
        <p:xfrm>
          <a:off x="152400" y="1857375"/>
          <a:ext cx="8839200" cy="486410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Форма взаимодействия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Партнеры/работодатели (полное наименование)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Базовая кафедра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нет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Договор на практику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Microsoft Sans Serif" panose="020B0604020202020204" pitchFamily="34" charset="0"/>
                        </a:rPr>
                        <a:t>120 долгосрочных договоров, 1230 краткосрочных договоров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Привлечение «знаковых» фигур в образовательный процесс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(не состоящие в трудовых отношениях с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УрГЭУ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)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Костылев М.А. – директор Уральского филиала «Московская биржа» - проведение занятий по дисциплине «Рынок ценных бумаг», «Профессиональная деятельность на рынке ценных бумаг».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Тимофеев А.В. – президент НАУФОР - проведение занятий по дисциплине «Рынок ценных бумаг», «Профессиональная деятельность на рынке ценных бумаг».</a:t>
                      </a:r>
                    </a:p>
                    <a:p>
                      <a:pPr lvl="0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Мецгер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 А.А. – генеральный директор «Управляющая компания», г. Екатеринбург – дисциплина «Корпоративные финансы».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Селезнев К.В. – директор Управления прямых продаж ПАО «Сбербанк Уральский банк» - дисциплины банковского профиля/направления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Лебедев А.В. – директор ООО «Группа компаний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Метрикс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», президент Фонда развития квалификаций и компетенций в Уральском регионе.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Лаппо С.С. – генеральный директор АО ВРК – дисциплина «Профессиональная деятельность на рынке ценных бумаг».</a:t>
                      </a:r>
                    </a:p>
                    <a:p>
                      <a:pPr lvl="0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Ахметшин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 Р.Г. – директор Уральского филиала НАУФОР, 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г. Екатеринбург – дисциплина «Продвижение финансовых продуктов».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Иные формы сотрудничества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(на усмотрение кафедры)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Мастер-классы на территории работодателей: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1 АО ВРК (ведение реестров компаний) для изучения дисциплины «Профессиональная деятельность на рынке ценных бумаг».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2. БКС – Премьер (ФГ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 БКС)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для изучения дисциплины «Продвижение финансовых продуктов».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15200" cy="12192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4.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Профориентационные мероприятия 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52400" y="15240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1.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Профориентационные мероприятия (количество мероприятий)</a:t>
            </a:r>
          </a:p>
        </p:txBody>
      </p:sp>
      <p:graphicFrame>
        <p:nvGraphicFramePr>
          <p:cNvPr id="135226" name="Group 58"/>
          <p:cNvGraphicFramePr>
            <a:graphicFrameLocks noGrp="1"/>
          </p:cNvGraphicFramePr>
          <p:nvPr>
            <p:ph idx="1"/>
          </p:nvPr>
        </p:nvGraphicFramePr>
        <p:xfrm>
          <a:off x="371475" y="2365375"/>
          <a:ext cx="8534400" cy="2400300"/>
        </p:xfrm>
        <a:graphic>
          <a:graphicData uri="http://schemas.openxmlformats.org/drawingml/2006/table">
            <a:tbl>
              <a:tblPr/>
              <a:tblGrid>
                <a:gridCol w="40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28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Показатели </a:t>
                      </a: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Факт 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План 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Факт 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Мастер-классы</a:t>
                      </a: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51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Проекты</a:t>
                      </a: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4*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Вебинары (впервые с 2019 г. и на Северной территории)</a:t>
                      </a: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2**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1475" y="4784725"/>
          <a:ext cx="8534400" cy="366713"/>
        </p:xfrm>
        <a:graphic>
          <a:graphicData uri="http://schemas.openxmlformats.org/drawingml/2006/table">
            <a:tbl>
              <a:tblPr/>
              <a:tblGrid>
                <a:gridCol w="40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Выставки образования</a:t>
                      </a:r>
                    </a:p>
                  </a:txBody>
                  <a:tcPr marT="45838" marB="458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T="45838" marB="458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T="45838" marB="458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T="45838" marB="458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T="45838" marB="458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676275" y="5715000"/>
            <a:ext cx="8229600" cy="8382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ru-RU" sz="1400" dirty="0"/>
              <a:t>*   Профи дебют, Проект будущего, Сделай выбор, Евразийская смена старшеклассников</a:t>
            </a:r>
          </a:p>
          <a:p>
            <a:pPr eaLnBrk="1" hangingPunct="1">
              <a:defRPr/>
            </a:pPr>
            <a:r>
              <a:rPr lang="ru-RU" sz="1400" dirty="0"/>
              <a:t>** Екатеринбург, Северная территория (г. Североуральск)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1475" y="5138738"/>
          <a:ext cx="8534400" cy="365125"/>
        </p:xfrm>
        <a:graphic>
          <a:graphicData uri="http://schemas.openxmlformats.org/drawingml/2006/table">
            <a:tbl>
              <a:tblPr/>
              <a:tblGrid>
                <a:gridCol w="40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Имиджевые мероприятия кафедры</a:t>
                      </a:r>
                    </a:p>
                  </a:txBody>
                  <a:tcPr marT="45408" marB="45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T="45408" marB="45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T="45408" marB="45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T="45408" marB="45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T="45408" marB="45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15200" cy="12954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4.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Профориентационные мероприятия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1706563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2.</a:t>
            </a:r>
            <a:r>
              <a:rPr lang="ru-RU" altLang="ru-RU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Участие НПР в профориентационных мероприятиях</a:t>
            </a:r>
          </a:p>
        </p:txBody>
      </p:sp>
      <p:graphicFrame>
        <p:nvGraphicFramePr>
          <p:cNvPr id="35882" name="Group 42"/>
          <p:cNvGraphicFramePr>
            <a:graphicFrameLocks noGrp="1"/>
          </p:cNvGraphicFramePr>
          <p:nvPr>
            <p:ph idx="1"/>
          </p:nvPr>
        </p:nvGraphicFramePr>
        <p:xfrm>
          <a:off x="228600" y="2163763"/>
          <a:ext cx="8534400" cy="3292475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год (+/-)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год (+/-)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Истомина Н.А.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Куваева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Ю.В.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Князева Е.Г.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Овсянникова Е.Ю.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Фролова А.С.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Татьянников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В.А.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Терентьева М.Н.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5456238"/>
          <a:ext cx="8534400" cy="1096962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Юзвович Л.И.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Логинов М.П.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Разумовская Е.А.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315200" cy="12954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00CC"/>
                </a:solidFill>
              </a:rPr>
              <a:t>Раздел 5. </a:t>
            </a:r>
            <a:br>
              <a:rPr lang="ru-RU" altLang="ru-RU" sz="3600" b="1" smtClean="0">
                <a:solidFill>
                  <a:srgbClr val="0000CC"/>
                </a:solidFill>
              </a:rPr>
            </a:br>
            <a:r>
              <a:rPr lang="ru-RU" altLang="ru-RU" sz="3600" b="1" smtClean="0">
                <a:solidFill>
                  <a:srgbClr val="0000CC"/>
                </a:solidFill>
              </a:rPr>
              <a:t>Прочая информация</a:t>
            </a:r>
          </a:p>
        </p:txBody>
      </p:sp>
      <p:graphicFrame>
        <p:nvGraphicFramePr>
          <p:cNvPr id="36933" name="Group 69"/>
          <p:cNvGraphicFramePr>
            <a:graphicFrameLocks noGrp="1"/>
          </p:cNvGraphicFramePr>
          <p:nvPr/>
        </p:nvGraphicFramePr>
        <p:xfrm>
          <a:off x="381000" y="1676400"/>
          <a:ext cx="8534400" cy="4967288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организаторов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г.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 организаторов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г.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Организация и проведение научно-практических мероприятий (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международные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)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М.С.,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Истомина Н.А.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М.С, Князева Е.Г.,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Мокеева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Н.Н.,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Одинокова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Т.Д.,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Пионткевич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Н.С.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Организация и проведение научно-практических мероприятий (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всероссийские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)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Овсянникова Е.Ю., Смородина Е.А.,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Шадурская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Истомина Н.А.,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М.С.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Татьянников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В.А.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М.С., Истомина Н.А., Логинов М.П., Фролова А.С., Долганова Ю.С.,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Одинокова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Т.Д., Решетникова Т.В.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2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Организация и проведение научно-практических мероприятий (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icrosoft Sans Serif" panose="020B0604020202020204" pitchFamily="34" charset="0"/>
                        </a:rPr>
                        <a:t>университетские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)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Долганова Ю.С., Одинокова Т.Д.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Чилимова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Т.А., Решетникова Т.В., Татьянников В.А.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М.С.,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Татьянников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В.А., Карпова Е.В., Толмачева О.В.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Очное участие в международных/ всероссийских научно-практических мероприятия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 докладом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23/12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63/63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779463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00CC"/>
                </a:solidFill>
              </a:rPr>
              <a:t>Раздел 6. Проблемы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763000" cy="5334000"/>
          </a:xfrm>
        </p:spPr>
        <p:txBody>
          <a:bodyPr/>
          <a:lstStyle/>
          <a:p>
            <a:pPr>
              <a:defRPr/>
            </a:pPr>
            <a:r>
              <a:rPr lang="ru-RU" altLang="ru-RU" sz="1200" b="1" dirty="0" smtClean="0"/>
              <a:t>Недостаточный фонд поддержки научных командировок и научных мероприятий ППС и студентов </a:t>
            </a:r>
          </a:p>
          <a:p>
            <a:pPr marL="0" indent="0">
              <a:buFontTx/>
              <a:buNone/>
              <a:defRPr/>
            </a:pPr>
            <a:r>
              <a:rPr lang="ru-RU" sz="1200" i="1" dirty="0" smtClean="0"/>
              <a:t>На весь Институт финансов и права выделяется около 80-90 000 руб. на год, это по 12 000 руб. на кафедру (всего 7 кафедр) — фактически, ни на Олимпиаду студентов (команда) не направить, ни на несколько конференций. Также желательно увеличить фонд научных командировок преподавателей в рамках развития академического партнерства.</a:t>
            </a:r>
          </a:p>
          <a:p>
            <a:pPr>
              <a:defRPr/>
            </a:pPr>
            <a:r>
              <a:rPr lang="ru-RU" altLang="ru-RU" sz="1200" b="1" dirty="0" smtClean="0"/>
              <a:t>Сложность использования ММО в аудиториях </a:t>
            </a:r>
          </a:p>
          <a:p>
            <a:pPr marL="0" indent="0">
              <a:buFontTx/>
              <a:buNone/>
              <a:defRPr/>
            </a:pPr>
            <a:r>
              <a:rPr lang="ru-RU" altLang="ru-RU" sz="1200" i="1" dirty="0"/>
              <a:t>Техническое обеспечение аудиторий, под заказ ноутбуки, ожидание сотрудников </a:t>
            </a:r>
            <a:r>
              <a:rPr lang="en-US" altLang="ru-RU" sz="1200" i="1" dirty="0"/>
              <a:t>IT</a:t>
            </a:r>
            <a:r>
              <a:rPr lang="ru-RU" altLang="ru-RU" sz="1200" i="1" dirty="0"/>
              <a:t>-службы когда принесут технику и подключат, проблема с интернетом в аудиториях.</a:t>
            </a:r>
          </a:p>
          <a:p>
            <a:pPr>
              <a:defRPr/>
            </a:pPr>
            <a:r>
              <a:rPr lang="ru-RU" altLang="ru-RU" sz="1200" b="1" dirty="0" smtClean="0"/>
              <a:t>Отсутствие электронной подписи у аспирантов, прикрепленных лиц в КИАС (проблема оформления заявки на грант РФФИ)</a:t>
            </a:r>
          </a:p>
          <a:p>
            <a:pPr marL="0" indent="0">
              <a:buFontTx/>
              <a:buNone/>
              <a:defRPr/>
            </a:pPr>
            <a:r>
              <a:rPr lang="ru-RU" altLang="ru-RU" sz="1200" i="1" dirty="0" smtClean="0"/>
              <a:t>При оформлении документов в аспирантуре – формировать заявление на электронную подпись</a:t>
            </a:r>
          </a:p>
          <a:p>
            <a:pPr marL="609600" indent="-609600">
              <a:defRPr/>
            </a:pPr>
            <a:r>
              <a:rPr lang="ru-RU" altLang="ru-RU" sz="1200" b="1" dirty="0" smtClean="0"/>
              <a:t>Нормы времени</a:t>
            </a:r>
            <a:r>
              <a:rPr lang="ru-RU" altLang="ru-RU" sz="1200" dirty="0" smtClean="0"/>
              <a:t> (низкая конкурентоспособность)</a:t>
            </a:r>
          </a:p>
          <a:p>
            <a:pPr marL="609600" indent="-609600">
              <a:buFontTx/>
              <a:buNone/>
              <a:defRPr/>
            </a:pPr>
            <a:r>
              <a:rPr lang="ru-RU" altLang="ru-RU" sz="1200" b="1" i="1" dirty="0" smtClean="0">
                <a:solidFill>
                  <a:srgbClr val="CC3300"/>
                </a:solidFill>
              </a:rPr>
              <a:t>Предложения:</a:t>
            </a:r>
          </a:p>
          <a:p>
            <a:pPr marL="609600" indent="-609600">
              <a:buFontTx/>
              <a:buNone/>
              <a:defRPr/>
            </a:pPr>
            <a:r>
              <a:rPr lang="ru-RU" altLang="ru-RU" sz="1200" dirty="0" smtClean="0"/>
              <a:t>Внести следующие изменения в Нормы времени </a:t>
            </a:r>
            <a:r>
              <a:rPr lang="ru-RU" altLang="ru-RU" sz="1200" dirty="0" err="1" smtClean="0"/>
              <a:t>УрГЭУ</a:t>
            </a:r>
            <a:r>
              <a:rPr lang="ru-RU" altLang="ru-RU" sz="1200" dirty="0" smtClean="0"/>
              <a:t> в части «Научное руководство магистрантом»: вместо 8 часов в год за руководство, утвердить 40 часов в год (обоснование: 18 недель теоретического обучения в семестр, по 2 часа в неделю</a:t>
            </a:r>
          </a:p>
          <a:p>
            <a:pPr marL="609600" indent="-609600">
              <a:buFontTx/>
              <a:buNone/>
              <a:defRPr/>
            </a:pPr>
            <a:r>
              <a:rPr lang="ru-RU" altLang="ru-RU" sz="1200" dirty="0" smtClean="0"/>
              <a:t>            + зачет (4 часа) = 40 часов в год)</a:t>
            </a:r>
          </a:p>
          <a:p>
            <a:pPr marL="609600" indent="-609600">
              <a:defRPr/>
            </a:pPr>
            <a:r>
              <a:rPr lang="ru-RU" altLang="ru-RU" sz="1200" b="1" dirty="0" smtClean="0"/>
              <a:t>Недифференцированный объем учебной нагрузки в соответствии с занимаемой должностью </a:t>
            </a:r>
            <a:endParaRPr lang="ru-RU" altLang="ru-RU" sz="1200" dirty="0" smtClean="0"/>
          </a:p>
          <a:p>
            <a:pPr marL="609600" indent="-609600">
              <a:buFontTx/>
              <a:buNone/>
              <a:defRPr/>
            </a:pPr>
            <a:r>
              <a:rPr lang="ru-RU" altLang="ru-RU" sz="1200" dirty="0" smtClean="0"/>
              <a:t>(Приказ Министерства образования и науки РФ от 22 декабря 2014 г. N 1601 "О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договоре", п.6.1-6.2)</a:t>
            </a:r>
            <a:endParaRPr lang="ru-RU" altLang="ru-RU" sz="1200" b="1" i="1" dirty="0" smtClean="0"/>
          </a:p>
          <a:p>
            <a:pPr marL="609600" indent="-609600">
              <a:buFontTx/>
              <a:buNone/>
              <a:defRPr/>
            </a:pPr>
            <a:r>
              <a:rPr lang="ru-RU" altLang="ru-RU" sz="1200" b="1" i="1" dirty="0" smtClean="0">
                <a:solidFill>
                  <a:srgbClr val="CC3300"/>
                </a:solidFill>
              </a:rPr>
              <a:t>Предложение:</a:t>
            </a:r>
            <a:endParaRPr lang="ru-RU" altLang="ru-RU" sz="1200" dirty="0" smtClean="0">
              <a:solidFill>
                <a:srgbClr val="CC3300"/>
              </a:solidFill>
            </a:endParaRPr>
          </a:p>
          <a:p>
            <a:pPr marL="609600" indent="-609600">
              <a:buFontTx/>
              <a:buNone/>
              <a:defRPr/>
            </a:pPr>
            <a:r>
              <a:rPr lang="ru-RU" altLang="ru-RU" sz="1200" dirty="0" smtClean="0">
                <a:solidFill>
                  <a:srgbClr val="CC3300"/>
                </a:solidFill>
              </a:rPr>
              <a:t>	Профессор – 750 ч. 	Старший преподаватель – 850 ч. </a:t>
            </a:r>
          </a:p>
          <a:p>
            <a:pPr marL="609600" indent="-609600">
              <a:buFontTx/>
              <a:buNone/>
              <a:defRPr/>
            </a:pPr>
            <a:r>
              <a:rPr lang="ru-RU" altLang="ru-RU" sz="1200" dirty="0" smtClean="0">
                <a:solidFill>
                  <a:srgbClr val="CC3300"/>
                </a:solidFill>
              </a:rPr>
              <a:t>	Доцент – 800 ч</a:t>
            </a:r>
            <a:r>
              <a:rPr lang="ru-RU" altLang="ru-RU" sz="1200" smtClean="0">
                <a:solidFill>
                  <a:srgbClr val="CC3300"/>
                </a:solidFill>
              </a:rPr>
              <a:t>.                         Ассистент </a:t>
            </a:r>
            <a:r>
              <a:rPr lang="ru-RU" altLang="ru-RU" sz="1200" dirty="0" smtClean="0">
                <a:solidFill>
                  <a:srgbClr val="CC3300"/>
                </a:solidFill>
              </a:rPr>
              <a:t>– 900 ч.</a:t>
            </a:r>
            <a:r>
              <a:rPr lang="ru-RU" altLang="ru-RU" sz="1200" b="1" i="1" dirty="0" smtClean="0"/>
              <a:t>	</a:t>
            </a:r>
          </a:p>
          <a:p>
            <a:pPr>
              <a:defRPr/>
            </a:pPr>
            <a:endParaRPr lang="ru-RU" altLang="ru-RU" sz="2400" b="1" dirty="0" smtClean="0"/>
          </a:p>
          <a:p>
            <a:pPr marL="0" indent="0">
              <a:buFontTx/>
              <a:buNone/>
              <a:defRPr/>
            </a:pPr>
            <a:endParaRPr lang="ru-RU" altLang="ru-RU" sz="1400" i="1" dirty="0" smtClean="0"/>
          </a:p>
          <a:p>
            <a:pPr marL="0" indent="0">
              <a:buFontTx/>
              <a:buNone/>
              <a:defRPr/>
            </a:pP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0668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7.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Задачи на 2020/2021 учебный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1312863"/>
          <a:ext cx="8763000" cy="551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 решения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8">
                <a:tc grid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Учебная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1.1.Обеспечение плановых цифр набора по реализуемым образовательным программам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Усиление профориентационной работы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Январь-август 2020 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Юзвович Л.И.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Истомина Н.А.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1.2.Актуализация реализуемых образовательных программ (профессиональные стандарты)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Внедрение в образовательные программы дисциплин закрывающие профессиональные стандарты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соответствии с планом работы Методического совета </a:t>
                      </a:r>
                      <a:r>
                        <a:rPr lang="ru-RU" sz="1000" dirty="0" err="1">
                          <a:effectLst/>
                        </a:rPr>
                        <a:t>УрГЭУ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Юзвович Л.И., Истомина Н.А.,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Долганова Ю.С.,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Лачихина А.Г.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1.3. Подготовка документов и прохождение профессионально-общественной аккредитации по образовательной программе 38.04.08 Финансы и кредит (Финансовые рынки и инвестиции)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Экспертиза образовательной программы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Формирование пакета документов для прохождения ПОА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Январь-декабрь 2020 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Юзвович Л.И., Долганова Ю.С.,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Лачихина</a:t>
                      </a:r>
                      <a:r>
                        <a:rPr lang="ru-RU" sz="1000" dirty="0">
                          <a:effectLst/>
                        </a:rPr>
                        <a:t> А.Г.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1.4. Повышение остепененности НПР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Привлечение остепененных преподавателей с рынка образовательных услуг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Увеличение доли ставки остепененным преподавателям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Июнь-сентябрь 2020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Юзвович Л.И.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1.5. </a:t>
                      </a:r>
                      <a:r>
                        <a:rPr lang="ru-RU" sz="1000" dirty="0" smtClean="0">
                          <a:effectLst/>
                        </a:rPr>
                        <a:t>Продолжение </a:t>
                      </a:r>
                      <a:r>
                        <a:rPr lang="ru-RU" sz="1000" dirty="0">
                          <a:effectLst/>
                        </a:rPr>
                        <a:t>серии «Современные финансы и банковское дело»: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Инвестиции и инвестиционная деятельность;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Международные валютно-кредитные отношения;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Банковское дело;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Финансовые и банковские риски;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Национальная страховая система;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Финансовые и денежно-кредитные методы регулирования экономики;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Финансовая политика;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Продвижение финансовых продуктов.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Утверждение плана изданий;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Определение источника финансирования;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Утверждение сроков сдачи рукописей.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Март-декабрь 2020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Юзвович Л.И.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Татьянников В.А.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Марамыгин М.С.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Мокеева Н.Н.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Князева Е.Г.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Истомина Н.А.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1.6. Развитие программ ДПО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Активное участие в программах ДПО;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Разработка программ ДПО в целях привлечения контингента в магистратуру через механизмы ускорения.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 - декабрь 2020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Январь – август 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Юзвович Л.И.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Истомина Н.А.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5" marR="4176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15200" cy="14478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7.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Задачи на 2020/2021 учебный год</a:t>
            </a:r>
            <a:endParaRPr lang="ru-RU" altLang="ru-RU" sz="32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1447800"/>
          <a:ext cx="8839200" cy="532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Способ решения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2">
                <a:tc gridSpan="4"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Научная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2.1.Стимулирование научных исследований и повышение публикационной активности преподавателей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Выполнение индивидуальных показателей ППС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Повышение личной ответственности зав. кафедрой за качество и объем публикаций ППС кафедры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Формирование научных групп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Январь-декабрь 2020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Январь-август 2021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Юзвович Л.И.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Татьянников В.А.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2.2.Выполнение контрольных цифр по НИР и публикаций в МНБД на 2020 г.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Привлечение хоздоговоров по научным интересам кафедры;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Участие в конференциях </a:t>
                      </a:r>
                      <a:r>
                        <a:rPr lang="en-US" sz="1000">
                          <a:effectLst/>
                        </a:rPr>
                        <a:t>WOS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Формирование научных групп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Январь-декабрь 2020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Юзвович Л.И.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Татьянников В.А.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2.3.Формирование заявки и участие во внутреннем гранте на монографии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Подготовка рукописи коллективной монографии под магистерские программы, реализуемые кафедрой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Март-ноябрь 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Юзвович Л.И.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Истомина Н.А.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2.4. Подача заявок на гранты </a:t>
                      </a:r>
                      <a:r>
                        <a:rPr lang="ru-RU" sz="1000" dirty="0" smtClean="0">
                          <a:effectLst/>
                        </a:rPr>
                        <a:t>РФФИ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 Подача заявления на формирование научной школы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dirty="0" smtClean="0">
                          <a:effectLst/>
                        </a:rPr>
                        <a:t>Формирование </a:t>
                      </a:r>
                      <a:r>
                        <a:rPr lang="ru-RU" sz="1000" dirty="0">
                          <a:effectLst/>
                        </a:rPr>
                        <a:t>научных групп в соответствии с целями гранта </a:t>
                      </a:r>
                      <a:r>
                        <a:rPr lang="ru-RU" sz="1000" dirty="0" smtClean="0">
                          <a:effectLst/>
                        </a:rPr>
                        <a:t>РФФИ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списка кандидатов на создание научной школы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Август-ноябрь </a:t>
                      </a:r>
                      <a:r>
                        <a:rPr lang="ru-RU" sz="1000" dirty="0" smtClean="0">
                          <a:effectLst/>
                        </a:rPr>
                        <a:t>2020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2020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Татьянников В.А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Юзвович Л.И., Марамыгин М.С., Истомина Н.А.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82">
                <a:tc gridSpan="4"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3.Профориентационная работа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3.1.Активизация профориентационной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участие в мероприятиях Приемной комиссии </a:t>
                      </a:r>
                      <a:r>
                        <a:rPr lang="ru-RU" sz="1000" dirty="0" err="1">
                          <a:effectLst/>
                        </a:rPr>
                        <a:t>УрГЭУ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взаимодействие с работодателями и партнерами кафедры и </a:t>
                      </a:r>
                      <a:r>
                        <a:rPr lang="ru-RU" sz="1000" dirty="0" err="1">
                          <a:effectLst/>
                        </a:rPr>
                        <a:t>ИФиП</a:t>
                      </a:r>
                      <a:r>
                        <a:rPr lang="ru-RU" sz="1000" dirty="0">
                          <a:effectLst/>
                        </a:rPr>
                        <a:t> по привлечению контингента обучающихся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Январь-декабрь 2020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Январь-август 2021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Юзвович Л.И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Истомина Н.А.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Овсянникова Е.Ю.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15" marR="5631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3152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1706563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3. Возрастная структура НПР кафедры</a:t>
            </a:r>
          </a:p>
        </p:txBody>
      </p:sp>
      <p:graphicFrame>
        <p:nvGraphicFramePr>
          <p:cNvPr id="85059" name="Group 67"/>
          <p:cNvGraphicFramePr>
            <a:graphicFrameLocks noGrp="1"/>
          </p:cNvGraphicFramePr>
          <p:nvPr>
            <p:ph idx="1"/>
          </p:nvPr>
        </p:nvGraphicFramePr>
        <p:xfrm>
          <a:off x="152400" y="2362200"/>
          <a:ext cx="8763000" cy="374491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кол-во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кол-во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 35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11,90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 35 до 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54,76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 50 до 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16,67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старше 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16,67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19" name="Rectangle 519"/>
          <p:cNvSpPr>
            <a:spLocks noChangeArrowheads="1"/>
          </p:cNvSpPr>
          <p:nvPr/>
        </p:nvSpPr>
        <p:spPr bwMode="auto">
          <a:xfrm>
            <a:off x="6096000" y="6019800"/>
            <a:ext cx="2438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/>
              <a:t>Средний возраст 47 лет</a:t>
            </a:r>
          </a:p>
        </p:txBody>
      </p:sp>
      <p:sp>
        <p:nvSpPr>
          <p:cNvPr id="7220" name="Rectangle 519"/>
          <p:cNvSpPr>
            <a:spLocks noChangeArrowheads="1"/>
          </p:cNvSpPr>
          <p:nvPr/>
        </p:nvSpPr>
        <p:spPr bwMode="auto">
          <a:xfrm>
            <a:off x="2590800" y="6019800"/>
            <a:ext cx="2438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/>
              <a:t>Средний возраст 48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838200" y="1828800"/>
            <a:ext cx="7239000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00CC"/>
                </a:solidFill>
              </a:rPr>
              <a:t>СПАСИБО ЗА ВНИМАНИЕ И </a:t>
            </a:r>
          </a:p>
          <a:p>
            <a:pPr algn="ctr"/>
            <a:r>
              <a:rPr lang="ru-RU" altLang="ru-RU" sz="3600" b="1">
                <a:solidFill>
                  <a:srgbClr val="0000CC"/>
                </a:solidFill>
              </a:rPr>
              <a:t>СОВМЕСТНУЮ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52400" y="1219200"/>
            <a:ext cx="883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4. Повышение квалификации НПР кафедры</a:t>
            </a:r>
            <a:r>
              <a:rPr lang="ru-RU" altLang="ru-RU">
                <a:solidFill>
                  <a:srgbClr val="CC3300"/>
                </a:solidFill>
              </a:rPr>
              <a:t> </a:t>
            </a:r>
          </a:p>
          <a:p>
            <a:r>
              <a:rPr lang="ru-RU" altLang="ru-RU" sz="1800" i="1">
                <a:solidFill>
                  <a:srgbClr val="CC3300"/>
                </a:solidFill>
              </a:rPr>
              <a:t>(</a:t>
            </a:r>
            <a:r>
              <a:rPr lang="ru-RU" altLang="ru-RU" sz="1600" i="1">
                <a:solidFill>
                  <a:srgbClr val="CC3300"/>
                </a:solidFill>
              </a:rPr>
              <a:t>включая штатных работников, внешних совместителей)</a:t>
            </a:r>
          </a:p>
        </p:txBody>
      </p:sp>
      <p:graphicFrame>
        <p:nvGraphicFramePr>
          <p:cNvPr id="10331" name="Group 91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686800" cy="48768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(+/-)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(+/-)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Юзвович Л.И.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Иваницкий В.П.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Князева Е.Г.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Логинов М.П.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Марамыгин М.С.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Пищулов В.М.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Разумовская Е.А.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Бакунова Т.В.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Бойтуш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О.А.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Волков А.Н.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Долганова Ю.С.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Заборовская А.Е.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Исакова Н.Ю.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Истомина Н.А.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Князев П.П.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Котова О.В.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Куваева Ю.В.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Микрюков А.В.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Мокеева Н.Н.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4. Повышение квалификации НПР кафедры</a:t>
            </a:r>
            <a:r>
              <a:rPr lang="ru-RU" altLang="ru-RU">
                <a:solidFill>
                  <a:srgbClr val="CC3300"/>
                </a:solidFill>
              </a:rPr>
              <a:t> </a:t>
            </a:r>
          </a:p>
          <a:p>
            <a:r>
              <a:rPr lang="ru-RU" altLang="ru-RU" sz="1800" i="1">
                <a:solidFill>
                  <a:srgbClr val="CC3300"/>
                </a:solidFill>
              </a:rPr>
              <a:t>(</a:t>
            </a:r>
            <a:r>
              <a:rPr lang="ru-RU" altLang="ru-RU" sz="1600" i="1">
                <a:solidFill>
                  <a:srgbClr val="CC3300"/>
                </a:solidFill>
              </a:rPr>
              <a:t>включая штатных работников, внешних совместителей)</a:t>
            </a:r>
          </a:p>
        </p:txBody>
      </p:sp>
      <p:graphicFrame>
        <p:nvGraphicFramePr>
          <p:cNvPr id="11359" name="Group 9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686800" cy="48768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(+/-)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(+/-)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Одинокова Т.Д.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Прокофьева Е.Н.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Решетникова Т.В.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Савостина И.В.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Серебренникова А.И.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Скороходова Л.А.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Смородина Е.А.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Стрельников Е.В.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Татьянников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Толмачева О.В.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Торопова И.В.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Шадурская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М.М.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Долгих Ю.А.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Карпова Е.В.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Новикова Н.Ю.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Овсянникова Е.Ю.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Пустовалова Л.М.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Решетников А.И.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Солодянкина Г.А.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152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1447800"/>
            <a:ext cx="883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C3300"/>
                </a:solidFill>
              </a:rPr>
              <a:t>4. Повышение квалификации НПР кафедры</a:t>
            </a:r>
            <a:r>
              <a:rPr lang="ru-RU" altLang="ru-RU">
                <a:solidFill>
                  <a:srgbClr val="CC3300"/>
                </a:solidFill>
              </a:rPr>
              <a:t> </a:t>
            </a:r>
          </a:p>
          <a:p>
            <a:r>
              <a:rPr lang="ru-RU" altLang="ru-RU" sz="1800" i="1">
                <a:solidFill>
                  <a:srgbClr val="CC3300"/>
                </a:solidFill>
              </a:rPr>
              <a:t>(</a:t>
            </a:r>
            <a:r>
              <a:rPr lang="ru-RU" altLang="ru-RU" sz="1600" i="1">
                <a:solidFill>
                  <a:srgbClr val="CC3300"/>
                </a:solidFill>
              </a:rPr>
              <a:t>включая штатных работников, внешних совместителей)</a:t>
            </a:r>
          </a:p>
        </p:txBody>
      </p:sp>
      <p:graphicFrame>
        <p:nvGraphicFramePr>
          <p:cNvPr id="51288" name="Group 88"/>
          <p:cNvGraphicFramePr>
            <a:graphicFrameLocks noGrp="1"/>
          </p:cNvGraphicFramePr>
          <p:nvPr>
            <p:ph idx="1"/>
          </p:nvPr>
        </p:nvGraphicFramePr>
        <p:xfrm>
          <a:off x="228600" y="2198688"/>
          <a:ext cx="8610600" cy="2443162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 (+/-)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 (+/-)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Фролова А.С.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Чилимова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Т.А.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Новоселов К.В.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уч.года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Лачихина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А.Г.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Фрайс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В.Э.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Пионткевич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 Н.С.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Разумовский Д.Ю.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уч.года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Родичева В.Б.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Трофимова Е.А.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Принята на работу с начала 2019/2020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уч.г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228600" y="4800600"/>
            <a:ext cx="2743200" cy="1143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200" dirty="0"/>
              <a:t>Интерактивные технологии </a:t>
            </a:r>
          </a:p>
          <a:p>
            <a:pPr algn="ctr" eaLnBrk="1" hangingPunct="1">
              <a:defRPr/>
            </a:pPr>
            <a:r>
              <a:rPr lang="ru-RU" sz="1200" dirty="0"/>
              <a:t>в образовательном учреждении: </a:t>
            </a:r>
          </a:p>
          <a:p>
            <a:pPr algn="ctr" eaLnBrk="1" hangingPunct="1">
              <a:defRPr/>
            </a:pPr>
            <a:r>
              <a:rPr lang="ru-RU" sz="1200" dirty="0"/>
              <a:t>цифровые технологии </a:t>
            </a:r>
          </a:p>
          <a:p>
            <a:pPr algn="ctr" eaLnBrk="1" hangingPunct="1">
              <a:defRPr/>
            </a:pPr>
            <a:r>
              <a:rPr lang="ru-RU" sz="1200" dirty="0"/>
              <a:t>в финансово-кредитной сфере </a:t>
            </a:r>
          </a:p>
          <a:p>
            <a:pPr algn="ctr" eaLnBrk="1" hangingPunct="1">
              <a:defRPr/>
            </a:pPr>
            <a:r>
              <a:rPr lang="ru-RU" sz="1200" dirty="0"/>
              <a:t>(47 чел.)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124200" y="4800600"/>
            <a:ext cx="2667000" cy="1143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Ключевые компетенции 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преподавателя 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в цифровую эпоху (12 чел.)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943600" y="4800600"/>
            <a:ext cx="2895600" cy="1143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200" dirty="0"/>
              <a:t>Разработка, продвижение, </a:t>
            </a:r>
          </a:p>
          <a:p>
            <a:pPr algn="ctr" eaLnBrk="1" hangingPunct="1">
              <a:defRPr/>
            </a:pPr>
            <a:r>
              <a:rPr lang="ru-RU" sz="1200" dirty="0"/>
              <a:t>реализация дополнительных </a:t>
            </a:r>
          </a:p>
          <a:p>
            <a:pPr algn="ctr" eaLnBrk="1" hangingPunct="1">
              <a:defRPr/>
            </a:pPr>
            <a:r>
              <a:rPr lang="ru-RU" sz="1200" dirty="0"/>
              <a:t>профессиональных программ </a:t>
            </a:r>
          </a:p>
          <a:p>
            <a:pPr algn="ctr" eaLnBrk="1" hangingPunct="1">
              <a:defRPr/>
            </a:pPr>
            <a:r>
              <a:rPr lang="ru-RU" sz="1200" dirty="0"/>
              <a:t>в соответствии с требованиями </a:t>
            </a:r>
          </a:p>
          <a:p>
            <a:pPr algn="ctr" eaLnBrk="1" hangingPunct="1">
              <a:defRPr/>
            </a:pPr>
            <a:r>
              <a:rPr lang="ru-RU" sz="1200" dirty="0"/>
              <a:t>профессиональных стандартов </a:t>
            </a:r>
          </a:p>
          <a:p>
            <a:pPr algn="ctr" eaLnBrk="1" hangingPunct="1">
              <a:defRPr/>
            </a:pPr>
            <a:r>
              <a:rPr lang="ru-RU" sz="1200" dirty="0"/>
              <a:t>(7 чел.)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362200" y="6019800"/>
            <a:ext cx="4419600" cy="66833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Новые компетенции преподавателей и специалистов 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в области онлайн-обучения и использование возможностей 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современной цифровой среды (10 чел.)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" y="1339850"/>
            <a:ext cx="883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5.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Реализуемые кафедрой образовательные программы</a:t>
            </a:r>
            <a:r>
              <a:rPr lang="ru-RU" altLang="ru-RU">
                <a:solidFill>
                  <a:srgbClr val="CC3300"/>
                </a:solidFill>
              </a:rPr>
              <a:t> </a:t>
            </a:r>
          </a:p>
          <a:p>
            <a:r>
              <a:rPr lang="ru-RU" altLang="ru-RU" sz="1800" i="1">
                <a:solidFill>
                  <a:srgbClr val="CC3300"/>
                </a:solidFill>
              </a:rPr>
              <a:t>(для выпускающей кафедры)</a:t>
            </a:r>
          </a:p>
        </p:txBody>
      </p:sp>
      <p:graphicFrame>
        <p:nvGraphicFramePr>
          <p:cNvPr id="92369" name="Group 209"/>
          <p:cNvGraphicFramePr>
            <a:graphicFrameLocks noGrp="1"/>
          </p:cNvGraphicFramePr>
          <p:nvPr>
            <p:ph idx="1"/>
          </p:nvPr>
        </p:nvGraphicFramePr>
        <p:xfrm>
          <a:off x="228600" y="2133600"/>
          <a:ext cx="8763000" cy="46355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3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БАКАЛАВРИАТ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Направление подготовки/ направленность (профиль)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2017/2018 учебный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2018/2019 учебный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2019/2020 учебный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ФИНАНСЫ И КРЕДИТ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БАНКОВСКОЕ ДЕЛО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ФИНАНСЫ И БУХГАЛТЕРСКИЙ УЧЕТ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ФИНАНСЫ ГОСУДАРСТВА И МУНИЦИПАЛЬНЫХ ОБРАЗОВАНИЙ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НАЛОГИ И НАЛОГООБЛОЖЕНИЕ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ГОСУДАРСТВЕННЫЕ, МУНИЦИПАЛЬНЫЕ ФИНАНСЫ И НАЛОГООБЛОЖЕНИЕ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ФИНАНСОВЫЕ ИНСТРУМЕНТЫ И ИТ-ТЕХНОЛОГИИ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ФИНАНСОВЫЕ ИНСТРУМЕНТЫ И БИРЖЕВЫЕ ТЕХНОЛОГИИ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38.03.01 ЭКОНОМИКА/ ФИНАНСОВЫЕ РЫНКИ И БИРЖЕВЫЕ ТЕХНОЛОГИИ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315200" cy="9906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CC"/>
                </a:solidFill>
              </a:rPr>
              <a:t>Раздел 1. Учебно-методическая </a:t>
            </a:r>
            <a:br>
              <a:rPr lang="ru-RU" altLang="ru-RU" sz="3200" b="1" smtClean="0">
                <a:solidFill>
                  <a:srgbClr val="0000CC"/>
                </a:solidFill>
              </a:rPr>
            </a:br>
            <a:r>
              <a:rPr lang="ru-RU" altLang="ru-RU" sz="3200" b="1" smtClean="0">
                <a:solidFill>
                  <a:srgbClr val="0000CC"/>
                </a:solidFill>
              </a:rPr>
              <a:t>работа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C3300"/>
                </a:solidFill>
              </a:rPr>
              <a:t>5.</a:t>
            </a:r>
            <a:r>
              <a:rPr lang="ru-RU" altLang="ru-RU" sz="2000">
                <a:solidFill>
                  <a:srgbClr val="CC3300"/>
                </a:solidFill>
              </a:rPr>
              <a:t> </a:t>
            </a:r>
            <a:r>
              <a:rPr lang="ru-RU" altLang="ru-RU" b="1">
                <a:solidFill>
                  <a:srgbClr val="CC3300"/>
                </a:solidFill>
              </a:rPr>
              <a:t>Реализуемые кафедрой образовательные программы</a:t>
            </a:r>
            <a:r>
              <a:rPr lang="ru-RU" altLang="ru-RU">
                <a:solidFill>
                  <a:srgbClr val="CC3300"/>
                </a:solidFill>
              </a:rPr>
              <a:t> </a:t>
            </a:r>
          </a:p>
          <a:p>
            <a:r>
              <a:rPr lang="ru-RU" altLang="ru-RU" sz="1800" i="1">
                <a:solidFill>
                  <a:srgbClr val="CC3300"/>
                </a:solidFill>
              </a:rPr>
              <a:t>(для выпускающей кафедры)</a:t>
            </a:r>
          </a:p>
        </p:txBody>
      </p:sp>
      <p:graphicFrame>
        <p:nvGraphicFramePr>
          <p:cNvPr id="95379" name="Group 147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63000" cy="452755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23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МАГИСТРАТУРА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Направление подготовки/ направленность (профиль)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2017/2018 учебный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2018/2019 учебный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2019/2020 учебный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(+/-)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38.04.01 ЭКОНОМИКА/ ФИНАНСОВАЯ ЭКОНОМИКА И БАНКИНГ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38.04.08 ФИНАНСЫ И КРЕДИТ/ ГОСУДАРСТВЕННЫЕ, МУНИЦИПАЛЬНЫЕ ФИНАНСЫ И НАЛОГОВОЕ АДМИНИСТРИРОВАНИЕ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38.04.08 ФИНАНСЫ И КРЕДИТ/ ФИНАНСОВЫЕ РЫНКИ И ИНВЕСТИЦИИ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38.04.01 ЭКОНОМИКА/ ГОСУДАРСТВЕННЫЕ, МУНИЦИПАЛЬНЫЕ ФИНАНСЫ И НАЛОГОВОЕ АДМИНИСТРИРОВАНИЕ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38.04.01 ЭКОНОМИКА/ ФИНАНСОВЫЙ И БАНКОВСКИЙ МЕНЕДЖМЕНТ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38.04.08 ФИНАНСЫ И КРЕДИТ/ ФИНАНСЫ И КРЕДИТ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38.04.08 ФИНАНСЫ И КРЕДИТ/ ФИНАНСОВЫЕ РЫНКИ, УЧАСТНИКИ, ТЕХНОЛОГИИ И ИНСТРУМЕНТЫ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+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5">
      <a:dk1>
        <a:srgbClr val="4D4D4D"/>
      </a:dk1>
      <a:lt1>
        <a:srgbClr val="FFFFFF"/>
      </a:lt1>
      <a:dk2>
        <a:srgbClr val="4D4D4D"/>
      </a:dk2>
      <a:lt2>
        <a:srgbClr val="0E0F83"/>
      </a:lt2>
      <a:accent1>
        <a:srgbClr val="4049D2"/>
      </a:accent1>
      <a:accent2>
        <a:srgbClr val="494FD9"/>
      </a:accent2>
      <a:accent3>
        <a:srgbClr val="FFFFFF"/>
      </a:accent3>
      <a:accent4>
        <a:srgbClr val="404040"/>
      </a:accent4>
      <a:accent5>
        <a:srgbClr val="AFB1E5"/>
      </a:accent5>
      <a:accent6>
        <a:srgbClr val="4147C4"/>
      </a:accent6>
      <a:hlink>
        <a:srgbClr val="757DD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07AB4A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069B42"/>
        </a:accent6>
        <a:hlink>
          <a:srgbClr val="A0CD6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11307</TotalTime>
  <Words>4495</Words>
  <Application>Microsoft Office PowerPoint</Application>
  <PresentationFormat>Экран (4:3)</PresentationFormat>
  <Paragraphs>1634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Microsoft Sans Serif</vt:lpstr>
      <vt:lpstr>Georgia</vt:lpstr>
      <vt:lpstr>Times New Roman</vt:lpstr>
      <vt:lpstr>Calibri</vt:lpstr>
      <vt:lpstr>powerpoint-template</vt:lpstr>
      <vt:lpstr>Презентация PowerPoint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1. Учебно-методическая 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Раздел 2.  Научно-исследовательская работа</vt:lpstr>
      <vt:lpstr>13. Участие студентов в научно-практических мероприятиях</vt:lpstr>
      <vt:lpstr>Раздел 3.  Взаимодействие с работодателями</vt:lpstr>
      <vt:lpstr>Раздел 4.  Профориентационные мероприятия </vt:lpstr>
      <vt:lpstr>Раздел 4.  Профориентационные мероприятия</vt:lpstr>
      <vt:lpstr>Раздел 5.  Прочая информация</vt:lpstr>
      <vt:lpstr>Раздел 6. Проблемы</vt:lpstr>
      <vt:lpstr>Раздел 7.  Задачи на 2020/2021 учебный год</vt:lpstr>
      <vt:lpstr>Раздел 7.  Задачи на 2020/2021 учебный год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SmileTemplates.com</dc:creator>
  <cp:lastModifiedBy>Чилимова Татьяна Анатольевна</cp:lastModifiedBy>
  <cp:revision>335</cp:revision>
  <cp:lastPrinted>2020-03-16T04:46:27Z</cp:lastPrinted>
  <dcterms:created xsi:type="dcterms:W3CDTF">2007-07-20T05:06:43Z</dcterms:created>
  <dcterms:modified xsi:type="dcterms:W3CDTF">2020-06-10T13:14:51Z</dcterms:modified>
</cp:coreProperties>
</file>