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52"/>
  </p:notesMasterIdLst>
  <p:handoutMasterIdLst>
    <p:handoutMasterId r:id="rId53"/>
  </p:handoutMasterIdLst>
  <p:sldIdLst>
    <p:sldId id="367" r:id="rId5"/>
    <p:sldId id="477" r:id="rId6"/>
    <p:sldId id="476" r:id="rId7"/>
    <p:sldId id="478" r:id="rId8"/>
    <p:sldId id="784" r:id="rId9"/>
    <p:sldId id="771" r:id="rId10"/>
    <p:sldId id="257" r:id="rId11"/>
    <p:sldId id="258" r:id="rId12"/>
    <p:sldId id="732" r:id="rId13"/>
    <p:sldId id="763" r:id="rId14"/>
    <p:sldId id="773" r:id="rId15"/>
    <p:sldId id="262" r:id="rId16"/>
    <p:sldId id="783" r:id="rId17"/>
    <p:sldId id="772" r:id="rId18"/>
    <p:sldId id="779" r:id="rId19"/>
    <p:sldId id="400" r:id="rId20"/>
    <p:sldId id="774" r:id="rId21"/>
    <p:sldId id="259" r:id="rId22"/>
    <p:sldId id="323" r:id="rId23"/>
    <p:sldId id="313" r:id="rId24"/>
    <p:sldId id="278" r:id="rId25"/>
    <p:sldId id="397" r:id="rId26"/>
    <p:sldId id="782" r:id="rId27"/>
    <p:sldId id="394" r:id="rId28"/>
    <p:sldId id="393" r:id="rId29"/>
    <p:sldId id="395" r:id="rId30"/>
    <p:sldId id="775" r:id="rId31"/>
    <p:sldId id="479" r:id="rId32"/>
    <p:sldId id="781" r:id="rId33"/>
    <p:sldId id="310" r:id="rId34"/>
    <p:sldId id="269" r:id="rId35"/>
    <p:sldId id="270" r:id="rId36"/>
    <p:sldId id="271" r:id="rId37"/>
    <p:sldId id="272" r:id="rId38"/>
    <p:sldId id="273" r:id="rId39"/>
    <p:sldId id="301" r:id="rId40"/>
    <p:sldId id="302" r:id="rId41"/>
    <p:sldId id="288" r:id="rId42"/>
    <p:sldId id="275" r:id="rId43"/>
    <p:sldId id="777" r:id="rId44"/>
    <p:sldId id="778" r:id="rId45"/>
    <p:sldId id="405" r:id="rId46"/>
    <p:sldId id="390" r:id="rId47"/>
    <p:sldId id="413" r:id="rId48"/>
    <p:sldId id="475" r:id="rId49"/>
    <p:sldId id="470" r:id="rId50"/>
    <p:sldId id="465" r:id="rId51"/>
  </p:sldIdLst>
  <p:sldSz cx="9144000" cy="6858000" type="letter"/>
  <p:notesSz cx="9947275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" initials="М" lastIdx="3" clrIdx="0">
    <p:extLst>
      <p:ext uri="{19B8F6BF-5375-455C-9EA6-DF929625EA0E}">
        <p15:presenceInfo xmlns:p15="http://schemas.microsoft.com/office/powerpoint/2012/main" userId="Мар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85302" autoAdjust="0"/>
  </p:normalViewPr>
  <p:slideViewPr>
    <p:cSldViewPr snapToGrid="0">
      <p:cViewPr varScale="1">
        <p:scale>
          <a:sx n="86" d="100"/>
          <a:sy n="86" d="100"/>
        </p:scale>
        <p:origin x="12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len\Desktop\&#1053;&#1048;&#1056;%20&#1053;&#1048;&#1062;%20&#1044;&#1050;&#1054;%202022\&#1056;&#1072;&#1089;&#1095;&#1077;&#1090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andexDisk\&#1050;&#1072;&#1090;&#1103;\&#1040;&#1041;&#1056;&#1040;&#1052;&#1054;&#1042;&#1040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75197228588501E-2"/>
          <c:y val="3.3715622503708777E-2"/>
          <c:w val="0.50170773862200946"/>
          <c:h val="0.946155354901289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C0-430E-9959-C9428050764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C0-430E-9959-C9428050764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5C0-430E-9959-C9428050764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5C0-430E-9959-C9428050764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5C0-430E-9959-C9428050764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5C0-430E-9959-C9428050764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5C0-430E-9959-C9428050764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5C0-430E-9959-C94280507648}"/>
              </c:ext>
            </c:extLst>
          </c:dPt>
          <c:dLbls>
            <c:dLbl>
              <c:idx val="5"/>
              <c:layout>
                <c:manualLayout>
                  <c:x val="5.0769350038514287E-2"/>
                  <c:y val="6.30539473554435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C0-430E-9959-C94280507648}"/>
                </c:ext>
              </c:extLst>
            </c:dLbl>
            <c:dLbl>
              <c:idx val="6"/>
              <c:layout>
                <c:manualLayout>
                  <c:x val="4.5741446919977426E-2"/>
                  <c:y val="8.63938779303469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5C0-430E-9959-C94280507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[Расчеты.xlsx]Лист5!$A$2:$A$9</c:f>
              <c:strCache>
                <c:ptCount val="8"/>
                <c:pt idx="0">
                  <c:v>Платежи и переводы</c:v>
                </c:pt>
                <c:pt idx="1">
                  <c:v>Решения для банков</c:v>
                </c:pt>
                <c:pt idx="2">
                  <c:v>Управление финансами</c:v>
                </c:pt>
                <c:pt idx="3">
                  <c:v>Банкинг и кредитование</c:v>
                </c:pt>
                <c:pt idx="4">
                  <c:v>Инвестиции и краудфандинг</c:v>
                </c:pt>
                <c:pt idx="5">
                  <c:v>Страхование</c:v>
                </c:pt>
                <c:pt idx="6">
                  <c:v>Блокчейн и криптовалюта</c:v>
                </c:pt>
                <c:pt idx="7">
                  <c:v>Другое</c:v>
                </c:pt>
              </c:strCache>
            </c:strRef>
          </c:cat>
          <c:val>
            <c:numRef>
              <c:f>[Расчеты.xlsx]Лист5!$C$2:$C$9</c:f>
              <c:numCache>
                <c:formatCode>0%</c:formatCode>
                <c:ptCount val="8"/>
                <c:pt idx="0">
                  <c:v>0.20905923344947736</c:v>
                </c:pt>
                <c:pt idx="1">
                  <c:v>0.20905923344947736</c:v>
                </c:pt>
                <c:pt idx="2">
                  <c:v>0.18118466898954705</c:v>
                </c:pt>
                <c:pt idx="3">
                  <c:v>0.11149825783972125</c:v>
                </c:pt>
                <c:pt idx="4">
                  <c:v>0.10104529616724739</c:v>
                </c:pt>
                <c:pt idx="5">
                  <c:v>4.1811846689895474E-2</c:v>
                </c:pt>
                <c:pt idx="6">
                  <c:v>3.484320557491289E-2</c:v>
                </c:pt>
                <c:pt idx="7">
                  <c:v>0.11149825783972125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5C0-430E-9959-C9428050764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574562554680664"/>
          <c:y val="5.034339457567804E-2"/>
          <c:w val="0.40758770778652675"/>
          <c:h val="0.899313210848643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кредитных организаций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  <c:pt idx="3">
                  <c:v>2018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Лист1!$C$2:$C$8</c:f>
              <c:numCache>
                <c:formatCode>_-* #\ ##0_-;\-* #\ ##0_-;_-* "-"??_-;_-@_-</c:formatCode>
                <c:ptCount val="7"/>
                <c:pt idx="0">
                  <c:v>956</c:v>
                </c:pt>
                <c:pt idx="1">
                  <c:v>834</c:v>
                </c:pt>
                <c:pt idx="2">
                  <c:v>623</c:v>
                </c:pt>
                <c:pt idx="3">
                  <c:v>484</c:v>
                </c:pt>
                <c:pt idx="4">
                  <c:v>406</c:v>
                </c:pt>
                <c:pt idx="5">
                  <c:v>369</c:v>
                </c:pt>
                <c:pt idx="6">
                  <c:v>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5-4BEE-BB4C-2940C66C8C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филиалов кредитных организаций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  <c:pt idx="3">
                  <c:v>2018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Лист1!$D$2:$D$8</c:f>
              <c:numCache>
                <c:formatCode>_-* #\ ##0_-;\-* #\ ##0_-;_-* "-"??_-;_-@_-</c:formatCode>
                <c:ptCount val="7"/>
                <c:pt idx="0">
                  <c:v>2349</c:v>
                </c:pt>
                <c:pt idx="1">
                  <c:v>1708</c:v>
                </c:pt>
                <c:pt idx="2">
                  <c:v>1098</c:v>
                </c:pt>
                <c:pt idx="3">
                  <c:v>709</c:v>
                </c:pt>
                <c:pt idx="4">
                  <c:v>547</c:v>
                </c:pt>
                <c:pt idx="5">
                  <c:v>479</c:v>
                </c:pt>
                <c:pt idx="6">
                  <c:v>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C5-4BEE-BB4C-2940C66C8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7922872"/>
        <c:axId val="657918072"/>
      </c:barChar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учреждений банковской системы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  <c:pt idx="3">
                  <c:v>2018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_-* #\ ##0_-;\-* #\ ##0_-;_-* "-"??_-;_-@_-</c:formatCode>
                <c:ptCount val="7"/>
                <c:pt idx="0">
                  <c:v>46451</c:v>
                </c:pt>
                <c:pt idx="1">
                  <c:v>44511</c:v>
                </c:pt>
                <c:pt idx="2">
                  <c:v>35905</c:v>
                </c:pt>
                <c:pt idx="3">
                  <c:v>30850</c:v>
                </c:pt>
                <c:pt idx="4">
                  <c:v>28737</c:v>
                </c:pt>
                <c:pt idx="5">
                  <c:v>27016</c:v>
                </c:pt>
                <c:pt idx="6">
                  <c:v>24840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C5-4BEE-BB4C-2940C66C8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0224016"/>
        <c:axId val="650225936"/>
      </c:lineChart>
      <c:catAx>
        <c:axId val="657922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57918072"/>
        <c:crosses val="autoZero"/>
        <c:auto val="1"/>
        <c:lblAlgn val="ctr"/>
        <c:lblOffset val="100"/>
        <c:noMultiLvlLbl val="0"/>
      </c:catAx>
      <c:valAx>
        <c:axId val="657918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57922872"/>
        <c:crosses val="autoZero"/>
        <c:crossBetween val="between"/>
      </c:valAx>
      <c:valAx>
        <c:axId val="65022593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50224016"/>
        <c:crosses val="max"/>
        <c:crossBetween val="between"/>
      </c:valAx>
      <c:catAx>
        <c:axId val="650224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0225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Украина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8A-4336-A77E-76C0FDEE7D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8A-4336-A77E-76C0FDEE7D0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Венесуэла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8A-4336-A77E-76C0FDEE7D0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Сингапур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8A-4336-A77E-76C0FDEE7D0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Кения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8A-4336-A77E-76C0FDEE7D0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США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8A-4336-A77E-76C0FDEE7D0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Индия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8A-4336-A77E-76C0FDEE7D0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ЮАР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58A-4336-A77E-76C0FDEE7D01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Нигерия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8A-4336-A77E-76C0FDEE7D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8722144"/>
        <c:axId val="198719424"/>
      </c:barChart>
      <c:catAx>
        <c:axId val="198722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8719424"/>
        <c:crosses val="autoZero"/>
        <c:auto val="1"/>
        <c:lblAlgn val="ctr"/>
        <c:lblOffset val="100"/>
        <c:noMultiLvlLbl val="0"/>
      </c:catAx>
      <c:valAx>
        <c:axId val="198719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72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6.9172710439927523E-2"/>
                  <c:y val="-5.1123215061513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F5-4BEA-A151-69995C0296F0}"/>
                </c:ext>
              </c:extLst>
            </c:dLbl>
            <c:dLbl>
              <c:idx val="1"/>
              <c:layout>
                <c:manualLayout>
                  <c:x val="-8.9008239417513013E-2"/>
                  <c:y val="-0.106678666880778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F5-4BEA-A151-69995C0296F0}"/>
                </c:ext>
              </c:extLst>
            </c:dLbl>
            <c:dLbl>
              <c:idx val="2"/>
              <c:layout>
                <c:manualLayout>
                  <c:x val="-8.8328205844227028E-2"/>
                  <c:y val="-4.6493360669920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F5-4BEA-A151-69995C0296F0}"/>
                </c:ext>
              </c:extLst>
            </c:dLbl>
            <c:dLbl>
              <c:idx val="3"/>
              <c:layout>
                <c:manualLayout>
                  <c:x val="-8.4071252794468365E-2"/>
                  <c:y val="-8.3530328549431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F5-4BEA-A151-69995C0296F0}"/>
                </c:ext>
              </c:extLst>
            </c:dLbl>
            <c:dLbl>
              <c:idx val="4"/>
              <c:layout>
                <c:manualLayout>
                  <c:x val="-2.2348063335433783E-2"/>
                  <c:y val="2.4305555555555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F5-4BEA-A151-69995C0296F0}"/>
                </c:ext>
              </c:extLst>
            </c:dLbl>
            <c:dLbl>
              <c:idx val="5"/>
              <c:layout>
                <c:manualLayout>
                  <c:x val="-1.3834515398125779E-2"/>
                  <c:y val="-3.472222222222224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F5-4BEA-A151-69995C0296F0}"/>
                </c:ext>
              </c:extLst>
            </c:dLbl>
            <c:dLbl>
              <c:idx val="6"/>
              <c:layout>
                <c:manualLayout>
                  <c:x val="-0.16720353249357808"/>
                  <c:y val="-3.0461435618975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F5-4BEA-A151-69995C0296F0}"/>
                </c:ext>
              </c:extLst>
            </c:dLbl>
            <c:dLbl>
              <c:idx val="7"/>
              <c:layout>
                <c:manualLayout>
                  <c:x val="-0.14750667578455337"/>
                  <c:y val="-3.49798772343242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F5-4BEA-A151-69995C0296F0}"/>
                </c:ext>
              </c:extLst>
            </c:dLbl>
            <c:dLbl>
              <c:idx val="8"/>
              <c:layout>
                <c:manualLayout>
                  <c:x val="-0.12090190920298349"/>
                  <c:y val="-4.6440143952775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F5-4BEA-A151-69995C0296F0}"/>
                </c:ext>
              </c:extLst>
            </c:dLbl>
            <c:dLbl>
              <c:idx val="9"/>
              <c:layout>
                <c:manualLayout>
                  <c:x val="-3.6775124035521682E-2"/>
                  <c:y val="3.3564810492469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F5-4BEA-A151-69995C0296F0}"/>
                </c:ext>
              </c:extLst>
            </c:dLbl>
            <c:dLbl>
              <c:idx val="10"/>
              <c:layout>
                <c:manualLayout>
                  <c:x val="-0.14187220255671046"/>
                  <c:y val="-3.8535438599111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DF5-4BEA-A151-69995C0296F0}"/>
                </c:ext>
              </c:extLst>
            </c:dLbl>
            <c:dLbl>
              <c:idx val="11"/>
              <c:layout>
                <c:manualLayout>
                  <c:x val="-8.5815603962155498E-2"/>
                  <c:y val="-1.5329215417536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DF5-4BEA-A151-69995C0296F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Лист1!$A$3:$A$14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Лист1!$B$3:$B$14</c:f>
              <c:numCache>
                <c:formatCode>General</c:formatCode>
                <c:ptCount val="12"/>
                <c:pt idx="0">
                  <c:v>590</c:v>
                </c:pt>
                <c:pt idx="1">
                  <c:v>13080</c:v>
                </c:pt>
                <c:pt idx="2">
                  <c:v>32549.999999999996</c:v>
                </c:pt>
                <c:pt idx="3">
                  <c:v>96030</c:v>
                </c:pt>
                <c:pt idx="4">
                  <c:v>207470</c:v>
                </c:pt>
                <c:pt idx="5">
                  <c:v>317680</c:v>
                </c:pt>
                <c:pt idx="6">
                  <c:v>654050</c:v>
                </c:pt>
                <c:pt idx="7">
                  <c:v>992440</c:v>
                </c:pt>
                <c:pt idx="8">
                  <c:v>1207670</c:v>
                </c:pt>
                <c:pt idx="9">
                  <c:v>1211100</c:v>
                </c:pt>
                <c:pt idx="10">
                  <c:v>1640620</c:v>
                </c:pt>
                <c:pt idx="11">
                  <c:v>2458300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DF5-4BEA-A151-69995C029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718880"/>
        <c:axId val="198727040"/>
      </c:lineChart>
      <c:catAx>
        <c:axId val="1987188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8727040"/>
        <c:crosses val="autoZero"/>
        <c:auto val="1"/>
        <c:lblAlgn val="ctr"/>
        <c:lblOffset val="100"/>
        <c:noMultiLvlLbl val="0"/>
      </c:catAx>
      <c:valAx>
        <c:axId val="19872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8718880"/>
        <c:crosses val="autoZero"/>
        <c:crossBetween val="between"/>
        <c:dispUnits>
          <c:builtInUnit val="thousands"/>
          <c:dispUnitsLbl>
            <c:tx>
              <c:rich>
                <a:bodyPr/>
                <a:lstStyle/>
                <a:p>
                  <a:pPr>
                    <a:defRPr b="0">
                      <a:latin typeface="Times New Roman" pitchFamily="18" charset="0"/>
                      <a:cs typeface="Times New Roman" pitchFamily="18" charset="0"/>
                    </a:defRPr>
                  </a:pPr>
                  <a:r>
                    <a:rPr lang="ru-RU" b="0"/>
                    <a:t>тысячи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579CB-8DE1-4170-8212-32CAF9C07D33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0C349C-6DE1-4AC1-8466-CF28E479B53C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Денационализация денег </a:t>
          </a:r>
        </a:p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Научно-технический прогресс</a:t>
          </a:r>
        </a:p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 и культурный   контекст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556D0-CFAC-4573-921F-D1BFA841E151}" type="parTrans" cxnId="{2EDE047A-2425-427D-B5D2-0F882FB16D5A}">
      <dgm:prSet/>
      <dgm:spPr/>
      <dgm:t>
        <a:bodyPr/>
        <a:lstStyle/>
        <a:p>
          <a:endParaRPr lang="en-US"/>
        </a:p>
      </dgm:t>
    </dgm:pt>
    <dgm:pt modelId="{82361EDA-874E-41AD-BDD6-69E5B924ECBD}" type="sibTrans" cxnId="{2EDE047A-2425-427D-B5D2-0F882FB16D5A}">
      <dgm:prSet/>
      <dgm:spPr/>
      <dgm:t>
        <a:bodyPr/>
        <a:lstStyle/>
        <a:p>
          <a:endParaRPr lang="en-US"/>
        </a:p>
      </dgm:t>
    </dgm:pt>
    <dgm:pt modelId="{DC5CEE0E-D924-4359-A2FE-E1F5C03E5027}">
      <dgm:prSet phldrT="[Текст]"/>
      <dgm:spPr/>
      <dgm:t>
        <a:bodyPr/>
        <a:lstStyle/>
        <a:p>
          <a:endParaRPr lang="en-US"/>
        </a:p>
      </dgm:t>
    </dgm:pt>
    <dgm:pt modelId="{6611146E-495C-49ED-83B9-DA34EC628628}" type="parTrans" cxnId="{E7B1873A-CFC4-4C3D-9DC2-1B8810E00FC5}">
      <dgm:prSet/>
      <dgm:spPr/>
      <dgm:t>
        <a:bodyPr/>
        <a:lstStyle/>
        <a:p>
          <a:endParaRPr lang="en-US"/>
        </a:p>
      </dgm:t>
    </dgm:pt>
    <dgm:pt modelId="{46566EF1-ABD5-444A-850D-144001266ABA}" type="sibTrans" cxnId="{E7B1873A-CFC4-4C3D-9DC2-1B8810E00FC5}">
      <dgm:prSet/>
      <dgm:spPr/>
      <dgm:t>
        <a:bodyPr/>
        <a:lstStyle/>
        <a:p>
          <a:endParaRPr lang="en-US"/>
        </a:p>
      </dgm:t>
    </dgm:pt>
    <dgm:pt modelId="{0CC58396-13FC-4EEF-AEC1-DCE9798662D2}">
      <dgm:prSet/>
      <dgm:spPr/>
      <dgm:t>
        <a:bodyPr/>
        <a:lstStyle/>
        <a:p>
          <a:endParaRPr lang="en-US"/>
        </a:p>
      </dgm:t>
    </dgm:pt>
    <dgm:pt modelId="{3DDE6FDD-23B3-4D51-8DBA-316E014BC7DE}" type="parTrans" cxnId="{54933376-1F54-4B38-80B0-080F954B99A6}">
      <dgm:prSet/>
      <dgm:spPr/>
      <dgm:t>
        <a:bodyPr/>
        <a:lstStyle/>
        <a:p>
          <a:endParaRPr lang="en-US"/>
        </a:p>
      </dgm:t>
    </dgm:pt>
    <dgm:pt modelId="{CE8DC037-9080-4C47-AE49-652FF87EF832}" type="sibTrans" cxnId="{54933376-1F54-4B38-80B0-080F954B99A6}">
      <dgm:prSet/>
      <dgm:spPr/>
      <dgm:t>
        <a:bodyPr/>
        <a:lstStyle/>
        <a:p>
          <a:endParaRPr lang="en-US"/>
        </a:p>
      </dgm:t>
    </dgm:pt>
    <dgm:pt modelId="{0E2A032C-CE4E-44E0-9FE3-A21C4869CB27}">
      <dgm:prSet/>
      <dgm:spPr/>
      <dgm:t>
        <a:bodyPr/>
        <a:lstStyle/>
        <a:p>
          <a:endParaRPr lang="en-US"/>
        </a:p>
      </dgm:t>
    </dgm:pt>
    <dgm:pt modelId="{D230BC74-CAD7-47F7-9DCA-82FA37E01A87}" type="parTrans" cxnId="{744F158E-49AA-4DEC-A460-705591420A6D}">
      <dgm:prSet/>
      <dgm:spPr/>
      <dgm:t>
        <a:bodyPr/>
        <a:lstStyle/>
        <a:p>
          <a:endParaRPr lang="en-US"/>
        </a:p>
      </dgm:t>
    </dgm:pt>
    <dgm:pt modelId="{AACE9D4A-C2D9-4266-8F84-502066286DEC}" type="sibTrans" cxnId="{744F158E-49AA-4DEC-A460-705591420A6D}">
      <dgm:prSet/>
      <dgm:spPr/>
      <dgm:t>
        <a:bodyPr/>
        <a:lstStyle/>
        <a:p>
          <a:endParaRPr lang="en-US"/>
        </a:p>
      </dgm:t>
    </dgm:pt>
    <dgm:pt modelId="{ADBFA177-0389-4C27-8A0B-EA41A94D8115}">
      <dgm:prSet custT="1"/>
      <dgm:spPr/>
      <dgm:t>
        <a:bodyPr/>
        <a:lstStyle/>
        <a:p>
          <a:endParaRPr lang="en-US" sz="800" b="1"/>
        </a:p>
      </dgm:t>
    </dgm:pt>
    <dgm:pt modelId="{3FF4E745-5B6B-4320-B21D-5F28CF873F68}" type="parTrans" cxnId="{F8585609-B9DE-4B4D-9C52-D01C6D64A51C}">
      <dgm:prSet/>
      <dgm:spPr/>
      <dgm:t>
        <a:bodyPr/>
        <a:lstStyle/>
        <a:p>
          <a:endParaRPr lang="en-US"/>
        </a:p>
      </dgm:t>
    </dgm:pt>
    <dgm:pt modelId="{525727A3-535E-41BB-AF2E-BEB7C9D02A15}" type="sibTrans" cxnId="{F8585609-B9DE-4B4D-9C52-D01C6D64A51C}">
      <dgm:prSet/>
      <dgm:spPr/>
      <dgm:t>
        <a:bodyPr/>
        <a:lstStyle/>
        <a:p>
          <a:endParaRPr lang="en-US"/>
        </a:p>
      </dgm:t>
    </dgm:pt>
    <dgm:pt modelId="{2ABEB519-C357-45DF-AE4A-C273BABFDD5F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Уязвимые места традиционных финансов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D0526E-2A74-49CA-BEE9-E86FE2F08120}" type="sibTrans" cxnId="{CED8E438-5B68-43FD-B8D1-1B3C7A8268FA}">
      <dgm:prSet/>
      <dgm:spPr/>
      <dgm:t>
        <a:bodyPr/>
        <a:lstStyle/>
        <a:p>
          <a:endParaRPr lang="en-US"/>
        </a:p>
      </dgm:t>
    </dgm:pt>
    <dgm:pt modelId="{A7B9EEF5-3FF6-4FC2-AD8A-500FDAD0F7B4}" type="parTrans" cxnId="{CED8E438-5B68-43FD-B8D1-1B3C7A8268FA}">
      <dgm:prSet/>
      <dgm:spPr/>
      <dgm:t>
        <a:bodyPr/>
        <a:lstStyle/>
        <a:p>
          <a:endParaRPr lang="en-US"/>
        </a:p>
      </dgm:t>
    </dgm:pt>
    <dgm:pt modelId="{D83D1D00-A64B-4FB4-AD11-33C8CAE00D46}">
      <dgm:prSet custT="1"/>
      <dgm:spPr/>
      <dgm:t>
        <a:bodyPr/>
        <a:lstStyle/>
        <a:p>
          <a:r>
            <a: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Экономические</a:t>
          </a:r>
          <a:endParaRPr lang="en-US" sz="1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560F9F-914E-4417-BF9A-EA6FBEB5F6C1}" type="parTrans" cxnId="{571CBECE-8B1B-4D3D-B897-5B82ECF1A522}">
      <dgm:prSet/>
      <dgm:spPr/>
      <dgm:t>
        <a:bodyPr/>
        <a:lstStyle/>
        <a:p>
          <a:endParaRPr lang="en-US"/>
        </a:p>
      </dgm:t>
    </dgm:pt>
    <dgm:pt modelId="{2F156FD9-EC0B-46EE-9211-203E9C1B1E63}" type="sibTrans" cxnId="{571CBECE-8B1B-4D3D-B897-5B82ECF1A522}">
      <dgm:prSet/>
      <dgm:spPr/>
      <dgm:t>
        <a:bodyPr/>
        <a:lstStyle/>
        <a:p>
          <a:endParaRPr lang="en-US"/>
        </a:p>
      </dgm:t>
    </dgm:pt>
    <dgm:pt modelId="{8E3906D5-6A35-4EFA-83F8-953CB2BDB8C4}">
      <dgm:prSet/>
      <dgm:spPr/>
    </dgm:pt>
    <dgm:pt modelId="{5529DF0B-20DF-4693-A004-0E947EF13989}" type="parTrans" cxnId="{5578DA91-DB0F-4518-B7AB-B31979EC2FA0}">
      <dgm:prSet/>
      <dgm:spPr/>
      <dgm:t>
        <a:bodyPr/>
        <a:lstStyle/>
        <a:p>
          <a:endParaRPr lang="ru-RU"/>
        </a:p>
      </dgm:t>
    </dgm:pt>
    <dgm:pt modelId="{97A3E7A3-948B-40FD-A943-10E7614726CA}" type="sibTrans" cxnId="{5578DA91-DB0F-4518-B7AB-B31979EC2FA0}">
      <dgm:prSet/>
      <dgm:spPr/>
      <dgm:t>
        <a:bodyPr/>
        <a:lstStyle/>
        <a:p>
          <a:endParaRPr lang="ru-RU"/>
        </a:p>
      </dgm:t>
    </dgm:pt>
    <dgm:pt modelId="{4CF2C375-D0E1-4E61-8F65-27C1A5F3DC7A}">
      <dgm:prSet/>
      <dgm:spPr/>
      <dgm:t>
        <a:bodyPr/>
        <a:lstStyle/>
        <a:p>
          <a:endParaRPr lang="ru-RU"/>
        </a:p>
      </dgm:t>
    </dgm:pt>
    <dgm:pt modelId="{6209683F-4B1A-4477-89A8-B9BE5AFA77C2}" type="parTrans" cxnId="{13BC22DA-8E3B-43FB-8264-7E1FBEAF3031}">
      <dgm:prSet/>
      <dgm:spPr/>
      <dgm:t>
        <a:bodyPr/>
        <a:lstStyle/>
        <a:p>
          <a:endParaRPr lang="ru-RU"/>
        </a:p>
      </dgm:t>
    </dgm:pt>
    <dgm:pt modelId="{17664E1C-6FE6-42F8-92EC-971BE4245529}" type="sibTrans" cxnId="{13BC22DA-8E3B-43FB-8264-7E1FBEAF3031}">
      <dgm:prSet/>
      <dgm:spPr/>
      <dgm:t>
        <a:bodyPr/>
        <a:lstStyle/>
        <a:p>
          <a:endParaRPr lang="ru-RU"/>
        </a:p>
      </dgm:t>
    </dgm:pt>
    <dgm:pt modelId="{C2B3BE6A-68AB-4A6E-A7D0-66E2FEACF78C}" type="pres">
      <dgm:prSet presAssocID="{F22579CB-8DE1-4170-8212-32CAF9C07D3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83FB333-D455-43F4-8794-17024B0733F1}" type="pres">
      <dgm:prSet presAssocID="{380C349C-6DE1-4AC1-8466-CF28E479B53C}" presName="gear1" presStyleLbl="node1" presStyleIdx="0" presStyleCnt="3">
        <dgm:presLayoutVars>
          <dgm:chMax val="1"/>
          <dgm:bulletEnabled val="1"/>
        </dgm:presLayoutVars>
      </dgm:prSet>
      <dgm:spPr/>
    </dgm:pt>
    <dgm:pt modelId="{BCB72123-3789-47EF-8D84-ACCFE0A9F5A6}" type="pres">
      <dgm:prSet presAssocID="{380C349C-6DE1-4AC1-8466-CF28E479B53C}" presName="gear1srcNode" presStyleLbl="node1" presStyleIdx="0" presStyleCnt="3"/>
      <dgm:spPr/>
    </dgm:pt>
    <dgm:pt modelId="{42F80DCD-2D29-49CE-87FF-8E08F1893549}" type="pres">
      <dgm:prSet presAssocID="{380C349C-6DE1-4AC1-8466-CF28E479B53C}" presName="gear1dstNode" presStyleLbl="node1" presStyleIdx="0" presStyleCnt="3"/>
      <dgm:spPr/>
    </dgm:pt>
    <dgm:pt modelId="{A444DDC5-3CE0-43FD-9D69-CA4BA6E4E9F4}" type="pres">
      <dgm:prSet presAssocID="{2ABEB519-C357-45DF-AE4A-C273BABFDD5F}" presName="gear2" presStyleLbl="node1" presStyleIdx="1" presStyleCnt="3" custAng="0" custScaleX="97470" custScaleY="90950" custLinFactNeighborX="49871" custLinFactNeighborY="-61172">
        <dgm:presLayoutVars>
          <dgm:chMax val="1"/>
          <dgm:bulletEnabled val="1"/>
        </dgm:presLayoutVars>
      </dgm:prSet>
      <dgm:spPr/>
    </dgm:pt>
    <dgm:pt modelId="{622A88E0-1958-445A-BA02-5C622AF3BF8D}" type="pres">
      <dgm:prSet presAssocID="{2ABEB519-C357-45DF-AE4A-C273BABFDD5F}" presName="gear2srcNode" presStyleLbl="node1" presStyleIdx="1" presStyleCnt="3"/>
      <dgm:spPr/>
    </dgm:pt>
    <dgm:pt modelId="{DE675B48-3A6B-4B58-A652-2D96057C150B}" type="pres">
      <dgm:prSet presAssocID="{2ABEB519-C357-45DF-AE4A-C273BABFDD5F}" presName="gear2dstNode" presStyleLbl="node1" presStyleIdx="1" presStyleCnt="3"/>
      <dgm:spPr/>
    </dgm:pt>
    <dgm:pt modelId="{6CE9D7A4-CE39-43CE-A5F5-C08585175B03}" type="pres">
      <dgm:prSet presAssocID="{D83D1D00-A64B-4FB4-AD11-33C8CAE00D46}" presName="gear3" presStyleLbl="node1" presStyleIdx="2" presStyleCnt="3" custScaleX="110590" custScaleY="112180" custLinFactNeighborX="-47943" custLinFactNeighborY="63633"/>
      <dgm:spPr/>
    </dgm:pt>
    <dgm:pt modelId="{467AE5EA-9B1E-42D6-AF6E-906347433FC8}" type="pres">
      <dgm:prSet presAssocID="{D83D1D00-A64B-4FB4-AD11-33C8CAE00D4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69B41BD-DB00-44F0-A080-D1C426D0F556}" type="pres">
      <dgm:prSet presAssocID="{D83D1D00-A64B-4FB4-AD11-33C8CAE00D46}" presName="gear3srcNode" presStyleLbl="node1" presStyleIdx="2" presStyleCnt="3"/>
      <dgm:spPr/>
    </dgm:pt>
    <dgm:pt modelId="{C7405510-5C64-487D-A9B1-05CCBDB07AF3}" type="pres">
      <dgm:prSet presAssocID="{D83D1D00-A64B-4FB4-AD11-33C8CAE00D46}" presName="gear3dstNode" presStyleLbl="node1" presStyleIdx="2" presStyleCnt="3"/>
      <dgm:spPr/>
    </dgm:pt>
    <dgm:pt modelId="{F78B391B-F6BC-4CBC-9989-91C0FE2833BD}" type="pres">
      <dgm:prSet presAssocID="{82361EDA-874E-41AD-BDD6-69E5B924ECBD}" presName="connector1" presStyleLbl="sibTrans2D1" presStyleIdx="0" presStyleCnt="3"/>
      <dgm:spPr/>
    </dgm:pt>
    <dgm:pt modelId="{2E648CAB-6C9C-4D4A-90B2-5D8A320F04A4}" type="pres">
      <dgm:prSet presAssocID="{1BD0526E-2A74-49CA-BEE9-E86FE2F08120}" presName="connector2" presStyleLbl="sibTrans2D1" presStyleIdx="1" presStyleCnt="3"/>
      <dgm:spPr/>
    </dgm:pt>
    <dgm:pt modelId="{7D426C1D-D727-44F6-A5E0-7B1A046C0B64}" type="pres">
      <dgm:prSet presAssocID="{2F156FD9-EC0B-46EE-9211-203E9C1B1E63}" presName="connector3" presStyleLbl="sibTrans2D1" presStyleIdx="2" presStyleCnt="3"/>
      <dgm:spPr/>
    </dgm:pt>
  </dgm:ptLst>
  <dgm:cxnLst>
    <dgm:cxn modelId="{F8585609-B9DE-4B4D-9C52-D01C6D64A51C}" srcId="{F22579CB-8DE1-4170-8212-32CAF9C07D33}" destId="{ADBFA177-0389-4C27-8A0B-EA41A94D8115}" srcOrd="3" destOrd="0" parTransId="{3FF4E745-5B6B-4320-B21D-5F28CF873F68}" sibTransId="{525727A3-535E-41BB-AF2E-BEB7C9D02A15}"/>
    <dgm:cxn modelId="{8F546310-18BE-40C8-B23A-6E11B313D6DE}" type="presOf" srcId="{2F156FD9-EC0B-46EE-9211-203E9C1B1E63}" destId="{7D426C1D-D727-44F6-A5E0-7B1A046C0B64}" srcOrd="0" destOrd="0" presId="urn:microsoft.com/office/officeart/2005/8/layout/gear1"/>
    <dgm:cxn modelId="{285A0911-885B-4375-8DA1-A2F51E8BFA19}" type="presOf" srcId="{D83D1D00-A64B-4FB4-AD11-33C8CAE00D46}" destId="{569B41BD-DB00-44F0-A080-D1C426D0F556}" srcOrd="2" destOrd="0" presId="urn:microsoft.com/office/officeart/2005/8/layout/gear1"/>
    <dgm:cxn modelId="{D2D56238-9429-4B31-8F87-9793D3BB7FD5}" type="presOf" srcId="{1BD0526E-2A74-49CA-BEE9-E86FE2F08120}" destId="{2E648CAB-6C9C-4D4A-90B2-5D8A320F04A4}" srcOrd="0" destOrd="0" presId="urn:microsoft.com/office/officeart/2005/8/layout/gear1"/>
    <dgm:cxn modelId="{CED8E438-5B68-43FD-B8D1-1B3C7A8268FA}" srcId="{F22579CB-8DE1-4170-8212-32CAF9C07D33}" destId="{2ABEB519-C357-45DF-AE4A-C273BABFDD5F}" srcOrd="1" destOrd="0" parTransId="{A7B9EEF5-3FF6-4FC2-AD8A-500FDAD0F7B4}" sibTransId="{1BD0526E-2A74-49CA-BEE9-E86FE2F08120}"/>
    <dgm:cxn modelId="{E7B1873A-CFC4-4C3D-9DC2-1B8810E00FC5}" srcId="{F22579CB-8DE1-4170-8212-32CAF9C07D33}" destId="{DC5CEE0E-D924-4359-A2FE-E1F5C03E5027}" srcOrd="5" destOrd="0" parTransId="{6611146E-495C-49ED-83B9-DA34EC628628}" sibTransId="{46566EF1-ABD5-444A-850D-144001266ABA}"/>
    <dgm:cxn modelId="{8B067F3F-3C26-4D53-913B-1A47DE913FF6}" type="presOf" srcId="{380C349C-6DE1-4AC1-8466-CF28E479B53C}" destId="{E83FB333-D455-43F4-8794-17024B0733F1}" srcOrd="0" destOrd="0" presId="urn:microsoft.com/office/officeart/2005/8/layout/gear1"/>
    <dgm:cxn modelId="{DD0C7941-9143-4AF8-A460-28CD837B1D86}" type="presOf" srcId="{2ABEB519-C357-45DF-AE4A-C273BABFDD5F}" destId="{A444DDC5-3CE0-43FD-9D69-CA4BA6E4E9F4}" srcOrd="0" destOrd="0" presId="urn:microsoft.com/office/officeart/2005/8/layout/gear1"/>
    <dgm:cxn modelId="{E8731746-80F8-4A7E-AC8E-88673CEDD7EA}" type="presOf" srcId="{D83D1D00-A64B-4FB4-AD11-33C8CAE00D46}" destId="{C7405510-5C64-487D-A9B1-05CCBDB07AF3}" srcOrd="3" destOrd="0" presId="urn:microsoft.com/office/officeart/2005/8/layout/gear1"/>
    <dgm:cxn modelId="{54933376-1F54-4B38-80B0-080F954B99A6}" srcId="{F22579CB-8DE1-4170-8212-32CAF9C07D33}" destId="{0CC58396-13FC-4EEF-AEC1-DCE9798662D2}" srcOrd="6" destOrd="0" parTransId="{3DDE6FDD-23B3-4D51-8DBA-316E014BC7DE}" sibTransId="{CE8DC037-9080-4C47-AE49-652FF87EF832}"/>
    <dgm:cxn modelId="{2EDE047A-2425-427D-B5D2-0F882FB16D5A}" srcId="{F22579CB-8DE1-4170-8212-32CAF9C07D33}" destId="{380C349C-6DE1-4AC1-8466-CF28E479B53C}" srcOrd="0" destOrd="0" parTransId="{D9E556D0-CFAC-4573-921F-D1BFA841E151}" sibTransId="{82361EDA-874E-41AD-BDD6-69E5B924ECBD}"/>
    <dgm:cxn modelId="{BDD7495A-F9EB-43D0-A144-8EA78FB3103A}" type="presOf" srcId="{380C349C-6DE1-4AC1-8466-CF28E479B53C}" destId="{BCB72123-3789-47EF-8D84-ACCFE0A9F5A6}" srcOrd="1" destOrd="0" presId="urn:microsoft.com/office/officeart/2005/8/layout/gear1"/>
    <dgm:cxn modelId="{744F158E-49AA-4DEC-A460-705591420A6D}" srcId="{F22579CB-8DE1-4170-8212-32CAF9C07D33}" destId="{0E2A032C-CE4E-44E0-9FE3-A21C4869CB27}" srcOrd="4" destOrd="0" parTransId="{D230BC74-CAD7-47F7-9DCA-82FA37E01A87}" sibTransId="{AACE9D4A-C2D9-4266-8F84-502066286DEC}"/>
    <dgm:cxn modelId="{5578DA91-DB0F-4518-B7AB-B31979EC2FA0}" srcId="{F22579CB-8DE1-4170-8212-32CAF9C07D33}" destId="{8E3906D5-6A35-4EFA-83F8-953CB2BDB8C4}" srcOrd="7" destOrd="0" parTransId="{5529DF0B-20DF-4693-A004-0E947EF13989}" sibTransId="{97A3E7A3-948B-40FD-A943-10E7614726CA}"/>
    <dgm:cxn modelId="{142CF291-157B-46A8-9345-3698EA766DDC}" type="presOf" srcId="{380C349C-6DE1-4AC1-8466-CF28E479B53C}" destId="{42F80DCD-2D29-49CE-87FF-8E08F1893549}" srcOrd="2" destOrd="0" presId="urn:microsoft.com/office/officeart/2005/8/layout/gear1"/>
    <dgm:cxn modelId="{FF53BC93-76AE-4FBC-93F4-D36A4AB4AE48}" type="presOf" srcId="{D83D1D00-A64B-4FB4-AD11-33C8CAE00D46}" destId="{6CE9D7A4-CE39-43CE-A5F5-C08585175B03}" srcOrd="0" destOrd="0" presId="urn:microsoft.com/office/officeart/2005/8/layout/gear1"/>
    <dgm:cxn modelId="{959901AC-52F9-4545-87BC-1A371D4CB18A}" type="presOf" srcId="{D83D1D00-A64B-4FB4-AD11-33C8CAE00D46}" destId="{467AE5EA-9B1E-42D6-AF6E-906347433FC8}" srcOrd="1" destOrd="0" presId="urn:microsoft.com/office/officeart/2005/8/layout/gear1"/>
    <dgm:cxn modelId="{571CBECE-8B1B-4D3D-B897-5B82ECF1A522}" srcId="{F22579CB-8DE1-4170-8212-32CAF9C07D33}" destId="{D83D1D00-A64B-4FB4-AD11-33C8CAE00D46}" srcOrd="2" destOrd="0" parTransId="{5C560F9F-914E-4417-BF9A-EA6FBEB5F6C1}" sibTransId="{2F156FD9-EC0B-46EE-9211-203E9C1B1E63}"/>
    <dgm:cxn modelId="{10214FCF-A745-42B0-9128-3C4C51C4C8F6}" type="presOf" srcId="{F22579CB-8DE1-4170-8212-32CAF9C07D33}" destId="{C2B3BE6A-68AB-4A6E-A7D0-66E2FEACF78C}" srcOrd="0" destOrd="0" presId="urn:microsoft.com/office/officeart/2005/8/layout/gear1"/>
    <dgm:cxn modelId="{13BC22DA-8E3B-43FB-8264-7E1FBEAF3031}" srcId="{F22579CB-8DE1-4170-8212-32CAF9C07D33}" destId="{4CF2C375-D0E1-4E61-8F65-27C1A5F3DC7A}" srcOrd="8" destOrd="0" parTransId="{6209683F-4B1A-4477-89A8-B9BE5AFA77C2}" sibTransId="{17664E1C-6FE6-42F8-92EC-971BE4245529}"/>
    <dgm:cxn modelId="{43875EE9-7080-4BBA-A63B-12CE3E0BB64E}" type="presOf" srcId="{82361EDA-874E-41AD-BDD6-69E5B924ECBD}" destId="{F78B391B-F6BC-4CBC-9989-91C0FE2833BD}" srcOrd="0" destOrd="0" presId="urn:microsoft.com/office/officeart/2005/8/layout/gear1"/>
    <dgm:cxn modelId="{AD2F4FEA-6404-454B-B2C1-0F93F0893539}" type="presOf" srcId="{2ABEB519-C357-45DF-AE4A-C273BABFDD5F}" destId="{622A88E0-1958-445A-BA02-5C622AF3BF8D}" srcOrd="1" destOrd="0" presId="urn:microsoft.com/office/officeart/2005/8/layout/gear1"/>
    <dgm:cxn modelId="{6053F6FF-7E62-4ADC-8725-A6B551A6AE1E}" type="presOf" srcId="{2ABEB519-C357-45DF-AE4A-C273BABFDD5F}" destId="{DE675B48-3A6B-4B58-A652-2D96057C150B}" srcOrd="2" destOrd="0" presId="urn:microsoft.com/office/officeart/2005/8/layout/gear1"/>
    <dgm:cxn modelId="{04AB600E-FFD5-4E70-B4B7-B0A0516B32A1}" type="presParOf" srcId="{C2B3BE6A-68AB-4A6E-A7D0-66E2FEACF78C}" destId="{E83FB333-D455-43F4-8794-17024B0733F1}" srcOrd="0" destOrd="0" presId="urn:microsoft.com/office/officeart/2005/8/layout/gear1"/>
    <dgm:cxn modelId="{17EDB1C2-FFAC-4FCE-B29A-95AF286F9530}" type="presParOf" srcId="{C2B3BE6A-68AB-4A6E-A7D0-66E2FEACF78C}" destId="{BCB72123-3789-47EF-8D84-ACCFE0A9F5A6}" srcOrd="1" destOrd="0" presId="urn:microsoft.com/office/officeart/2005/8/layout/gear1"/>
    <dgm:cxn modelId="{2ADAD243-3607-4A69-A91D-AD73D3DA321F}" type="presParOf" srcId="{C2B3BE6A-68AB-4A6E-A7D0-66E2FEACF78C}" destId="{42F80DCD-2D29-49CE-87FF-8E08F1893549}" srcOrd="2" destOrd="0" presId="urn:microsoft.com/office/officeart/2005/8/layout/gear1"/>
    <dgm:cxn modelId="{2C69F31B-60C1-4B79-B889-3F92EFC63256}" type="presParOf" srcId="{C2B3BE6A-68AB-4A6E-A7D0-66E2FEACF78C}" destId="{A444DDC5-3CE0-43FD-9D69-CA4BA6E4E9F4}" srcOrd="3" destOrd="0" presId="urn:microsoft.com/office/officeart/2005/8/layout/gear1"/>
    <dgm:cxn modelId="{710F87C8-FFB5-4F03-B101-0A657A8F2F6E}" type="presParOf" srcId="{C2B3BE6A-68AB-4A6E-A7D0-66E2FEACF78C}" destId="{622A88E0-1958-445A-BA02-5C622AF3BF8D}" srcOrd="4" destOrd="0" presId="urn:microsoft.com/office/officeart/2005/8/layout/gear1"/>
    <dgm:cxn modelId="{B72EE169-6BB9-4B77-B5B3-F1A7E4CB6FAC}" type="presParOf" srcId="{C2B3BE6A-68AB-4A6E-A7D0-66E2FEACF78C}" destId="{DE675B48-3A6B-4B58-A652-2D96057C150B}" srcOrd="5" destOrd="0" presId="urn:microsoft.com/office/officeart/2005/8/layout/gear1"/>
    <dgm:cxn modelId="{49D791E4-FF7F-415C-A914-BC298027409A}" type="presParOf" srcId="{C2B3BE6A-68AB-4A6E-A7D0-66E2FEACF78C}" destId="{6CE9D7A4-CE39-43CE-A5F5-C08585175B03}" srcOrd="6" destOrd="0" presId="urn:microsoft.com/office/officeart/2005/8/layout/gear1"/>
    <dgm:cxn modelId="{723BF38E-E326-4271-A095-6ADF23A747D1}" type="presParOf" srcId="{C2B3BE6A-68AB-4A6E-A7D0-66E2FEACF78C}" destId="{467AE5EA-9B1E-42D6-AF6E-906347433FC8}" srcOrd="7" destOrd="0" presId="urn:microsoft.com/office/officeart/2005/8/layout/gear1"/>
    <dgm:cxn modelId="{B5262CCC-E000-4DEA-9976-F3C22BCFC3F1}" type="presParOf" srcId="{C2B3BE6A-68AB-4A6E-A7D0-66E2FEACF78C}" destId="{569B41BD-DB00-44F0-A080-D1C426D0F556}" srcOrd="8" destOrd="0" presId="urn:microsoft.com/office/officeart/2005/8/layout/gear1"/>
    <dgm:cxn modelId="{E64CB4B2-25FC-48DF-90DC-1CC9DF221A89}" type="presParOf" srcId="{C2B3BE6A-68AB-4A6E-A7D0-66E2FEACF78C}" destId="{C7405510-5C64-487D-A9B1-05CCBDB07AF3}" srcOrd="9" destOrd="0" presId="urn:microsoft.com/office/officeart/2005/8/layout/gear1"/>
    <dgm:cxn modelId="{6CB118E0-D754-4D33-BE2A-8200A0B79BC5}" type="presParOf" srcId="{C2B3BE6A-68AB-4A6E-A7D0-66E2FEACF78C}" destId="{F78B391B-F6BC-4CBC-9989-91C0FE2833BD}" srcOrd="10" destOrd="0" presId="urn:microsoft.com/office/officeart/2005/8/layout/gear1"/>
    <dgm:cxn modelId="{4373047A-D749-476F-934E-A09A01997E96}" type="presParOf" srcId="{C2B3BE6A-68AB-4A6E-A7D0-66E2FEACF78C}" destId="{2E648CAB-6C9C-4D4A-90B2-5D8A320F04A4}" srcOrd="11" destOrd="0" presId="urn:microsoft.com/office/officeart/2005/8/layout/gear1"/>
    <dgm:cxn modelId="{1260C720-D178-4334-B0AD-AA1B6856439A}" type="presParOf" srcId="{C2B3BE6A-68AB-4A6E-A7D0-66E2FEACF78C}" destId="{7D426C1D-D727-44F6-A5E0-7B1A046C0B6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11C69A-C608-BC44-B792-FCD92EE14DF1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0FE5E7-F93A-F14D-8577-105C2DA449D8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Синхронизация изменений как условие успешной перестройки экономики и ее сбалансированного роста</a:t>
          </a:r>
        </a:p>
      </dgm:t>
    </dgm:pt>
    <dgm:pt modelId="{35957232-CCC4-BF41-A4B3-869F90C18DB0}" type="parTrans" cxnId="{6078FCDF-6064-634F-B89A-3A63944E8436}">
      <dgm:prSet/>
      <dgm:spPr/>
      <dgm:t>
        <a:bodyPr/>
        <a:lstStyle/>
        <a:p>
          <a:endParaRPr lang="ru-RU"/>
        </a:p>
      </dgm:t>
    </dgm:pt>
    <dgm:pt modelId="{51EA1F70-9274-284A-B32B-47795E2B25C2}" type="sibTrans" cxnId="{6078FCDF-6064-634F-B89A-3A63944E8436}">
      <dgm:prSet/>
      <dgm:spPr/>
      <dgm:t>
        <a:bodyPr/>
        <a:lstStyle/>
        <a:p>
          <a:endParaRPr lang="ru-RU"/>
        </a:p>
      </dgm:t>
    </dgm:pt>
    <dgm:pt modelId="{807AB2C6-E9EC-884A-920C-1946673719B9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фундаментальном компоненте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7F52AB-A90B-1846-9F00-FA9C7B657A08}" type="parTrans" cxnId="{CFC1190A-366F-DA44-9EA0-BF2A9DDD7435}">
      <dgm:prSet/>
      <dgm:spPr/>
      <dgm:t>
        <a:bodyPr/>
        <a:lstStyle/>
        <a:p>
          <a:endParaRPr lang="ru-RU"/>
        </a:p>
      </dgm:t>
    </dgm:pt>
    <dgm:pt modelId="{A93FAFB8-12DF-6C4B-99F7-345889ECCF6E}" type="sibTrans" cxnId="{CFC1190A-366F-DA44-9EA0-BF2A9DDD7435}">
      <dgm:prSet/>
      <dgm:spPr/>
      <dgm:t>
        <a:bodyPr/>
        <a:lstStyle/>
        <a:p>
          <a:endParaRPr lang="ru-RU"/>
        </a:p>
      </dgm:t>
    </dgm:pt>
    <dgm:pt modelId="{88205F42-8BEB-864D-81D0-A6EC0251D7EE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организационном  и институциональном компоненте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A9CF77-CC38-B349-B875-A7D006D4B16F}" type="parTrans" cxnId="{C3CE85CB-9283-AF46-860E-C9D27DFD01B0}">
      <dgm:prSet/>
      <dgm:spPr/>
      <dgm:t>
        <a:bodyPr/>
        <a:lstStyle/>
        <a:p>
          <a:endParaRPr lang="ru-RU"/>
        </a:p>
      </dgm:t>
    </dgm:pt>
    <dgm:pt modelId="{F9B307EB-5D50-744E-B7DE-88E256EEC71E}" type="sibTrans" cxnId="{C3CE85CB-9283-AF46-860E-C9D27DFD01B0}">
      <dgm:prSet/>
      <dgm:spPr/>
      <dgm:t>
        <a:bodyPr/>
        <a:lstStyle/>
        <a:p>
          <a:endParaRPr lang="ru-RU"/>
        </a:p>
      </dgm:t>
    </dgm:pt>
    <dgm:pt modelId="{F3A92381-8F2A-0D44-9FA3-0F929E44CD0C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регуляторном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компоненте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6F095E-AC46-CD47-9EF2-8332C0C28C33}" type="parTrans" cxnId="{757BAC37-1F66-E743-B464-531F923AF3ED}">
      <dgm:prSet/>
      <dgm:spPr/>
      <dgm:t>
        <a:bodyPr/>
        <a:lstStyle/>
        <a:p>
          <a:endParaRPr lang="ru-RU"/>
        </a:p>
      </dgm:t>
    </dgm:pt>
    <dgm:pt modelId="{EB048BFC-86D4-3243-B2FB-8608FD4F0611}" type="sibTrans" cxnId="{757BAC37-1F66-E743-B464-531F923AF3ED}">
      <dgm:prSet/>
      <dgm:spPr/>
      <dgm:t>
        <a:bodyPr/>
        <a:lstStyle/>
        <a:p>
          <a:endParaRPr lang="ru-RU"/>
        </a:p>
      </dgm:t>
    </dgm:pt>
    <dgm:pt modelId="{C140B96B-D7A5-BE40-9DCA-37C651AC0147}">
      <dgm:prSet phldrT="[Текст]" phldr="1"/>
      <dgm:spPr/>
      <dgm:t>
        <a:bodyPr/>
        <a:lstStyle/>
        <a:p>
          <a:endParaRPr lang="ru-RU"/>
        </a:p>
      </dgm:t>
    </dgm:pt>
    <dgm:pt modelId="{0C4D230B-E6C5-E44B-BEFE-D98DA9B0D9FA}" type="parTrans" cxnId="{247A2E56-2544-D24F-A78E-DB3CA6631ECB}">
      <dgm:prSet/>
      <dgm:spPr/>
      <dgm:t>
        <a:bodyPr/>
        <a:lstStyle/>
        <a:p>
          <a:endParaRPr lang="ru-RU"/>
        </a:p>
      </dgm:t>
    </dgm:pt>
    <dgm:pt modelId="{7FC5AFDE-F59D-5446-97EF-619AFBE5D86B}" type="sibTrans" cxnId="{247A2E56-2544-D24F-A78E-DB3CA6631ECB}">
      <dgm:prSet/>
      <dgm:spPr/>
      <dgm:t>
        <a:bodyPr/>
        <a:lstStyle/>
        <a:p>
          <a:endParaRPr lang="ru-RU"/>
        </a:p>
      </dgm:t>
    </dgm:pt>
    <dgm:pt modelId="{7C622EF9-48E5-AA4E-8CC8-96B667731BB8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поведенческом компоненте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67217-B519-AA4A-B84F-C420A7CAE346}" type="parTrans" cxnId="{7F8B3094-5CBB-AA42-BACC-172C4A077A4B}">
      <dgm:prSet/>
      <dgm:spPr/>
      <dgm:t>
        <a:bodyPr/>
        <a:lstStyle/>
        <a:p>
          <a:endParaRPr lang="ru-RU"/>
        </a:p>
      </dgm:t>
    </dgm:pt>
    <dgm:pt modelId="{9CCEBA4F-84B0-7649-B0A9-DF59FBA1A518}" type="sibTrans" cxnId="{7F8B3094-5CBB-AA42-BACC-172C4A077A4B}">
      <dgm:prSet/>
      <dgm:spPr/>
      <dgm:t>
        <a:bodyPr/>
        <a:lstStyle/>
        <a:p>
          <a:endParaRPr lang="ru-RU"/>
        </a:p>
      </dgm:t>
    </dgm:pt>
    <dgm:pt modelId="{A7606EA6-0EFF-EA41-9D13-5F8D9F6E8797}" type="pres">
      <dgm:prSet presAssocID="{AB11C69A-C608-BC44-B792-FCD92EE14DF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D7014D-FE30-214D-A35F-4C628E335CEE}" type="pres">
      <dgm:prSet presAssocID="{AB11C69A-C608-BC44-B792-FCD92EE14DF1}" presName="matrix" presStyleCnt="0"/>
      <dgm:spPr/>
    </dgm:pt>
    <dgm:pt modelId="{B4FB4867-9799-C346-8B17-22A56E8067A3}" type="pres">
      <dgm:prSet presAssocID="{AB11C69A-C608-BC44-B792-FCD92EE14DF1}" presName="tile1" presStyleLbl="node1" presStyleIdx="0" presStyleCnt="4"/>
      <dgm:spPr/>
    </dgm:pt>
    <dgm:pt modelId="{38884DEB-5D68-1E4C-9B2A-6608194A6168}" type="pres">
      <dgm:prSet presAssocID="{AB11C69A-C608-BC44-B792-FCD92EE14DF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BCBEEF2-FC24-8A47-9418-118722F4CA4E}" type="pres">
      <dgm:prSet presAssocID="{AB11C69A-C608-BC44-B792-FCD92EE14DF1}" presName="tile2" presStyleLbl="node1" presStyleIdx="1" presStyleCnt="4" custScaleX="98500" custScaleY="100643"/>
      <dgm:spPr/>
    </dgm:pt>
    <dgm:pt modelId="{9D268D9E-DB74-7C42-805A-BC8C011BDE74}" type="pres">
      <dgm:prSet presAssocID="{AB11C69A-C608-BC44-B792-FCD92EE14DF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605E5EF-C154-2145-9C6F-2C742D4C3BEC}" type="pres">
      <dgm:prSet presAssocID="{AB11C69A-C608-BC44-B792-FCD92EE14DF1}" presName="tile3" presStyleLbl="node1" presStyleIdx="2" presStyleCnt="4"/>
      <dgm:spPr/>
    </dgm:pt>
    <dgm:pt modelId="{2903CDB6-BE05-2045-90BF-D0FB7FE766CD}" type="pres">
      <dgm:prSet presAssocID="{AB11C69A-C608-BC44-B792-FCD92EE14DF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FB21860-73C5-CD4B-B36E-30016F625553}" type="pres">
      <dgm:prSet presAssocID="{AB11C69A-C608-BC44-B792-FCD92EE14DF1}" presName="tile4" presStyleLbl="node1" presStyleIdx="3" presStyleCnt="4"/>
      <dgm:spPr/>
    </dgm:pt>
    <dgm:pt modelId="{671F3EE6-A163-9D41-ABB1-1CA58224CF60}" type="pres">
      <dgm:prSet presAssocID="{AB11C69A-C608-BC44-B792-FCD92EE14DF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23C19D3-9EC4-024D-AE6C-E70B5AAF5058}" type="pres">
      <dgm:prSet presAssocID="{AB11C69A-C608-BC44-B792-FCD92EE14DF1}" presName="centerTile" presStyleLbl="fgShp" presStyleIdx="0" presStyleCnt="1" custScaleX="135021" custScaleY="112200">
        <dgm:presLayoutVars>
          <dgm:chMax val="0"/>
          <dgm:chPref val="0"/>
        </dgm:presLayoutVars>
      </dgm:prSet>
      <dgm:spPr/>
    </dgm:pt>
  </dgm:ptLst>
  <dgm:cxnLst>
    <dgm:cxn modelId="{E3BD8F06-2157-431E-AA3E-33BC2000B3F9}" type="presOf" srcId="{807AB2C6-E9EC-884A-920C-1946673719B9}" destId="{B4FB4867-9799-C346-8B17-22A56E8067A3}" srcOrd="0" destOrd="0" presId="urn:microsoft.com/office/officeart/2005/8/layout/matrix1"/>
    <dgm:cxn modelId="{CFC1190A-366F-DA44-9EA0-BF2A9DDD7435}" srcId="{4C0FE5E7-F93A-F14D-8577-105C2DA449D8}" destId="{807AB2C6-E9EC-884A-920C-1946673719B9}" srcOrd="0" destOrd="0" parTransId="{457F52AB-A90B-1846-9F00-FA9C7B657A08}" sibTransId="{A93FAFB8-12DF-6C4B-99F7-345889ECCF6E}"/>
    <dgm:cxn modelId="{219EE018-A16A-42CD-823E-811712F080CE}" type="presOf" srcId="{88205F42-8BEB-864D-81D0-A6EC0251D7EE}" destId="{CBCBEEF2-FC24-8A47-9418-118722F4CA4E}" srcOrd="0" destOrd="0" presId="urn:microsoft.com/office/officeart/2005/8/layout/matrix1"/>
    <dgm:cxn modelId="{A94CF12C-1BF5-4618-B386-38AFCD67F9EE}" type="presOf" srcId="{F3A92381-8F2A-0D44-9FA3-0F929E44CD0C}" destId="{671F3EE6-A163-9D41-ABB1-1CA58224CF60}" srcOrd="1" destOrd="0" presId="urn:microsoft.com/office/officeart/2005/8/layout/matrix1"/>
    <dgm:cxn modelId="{743DF233-6548-4A47-9F0C-3BCA370097A1}" type="presOf" srcId="{7C622EF9-48E5-AA4E-8CC8-96B667731BB8}" destId="{4605E5EF-C154-2145-9C6F-2C742D4C3BEC}" srcOrd="0" destOrd="0" presId="urn:microsoft.com/office/officeart/2005/8/layout/matrix1"/>
    <dgm:cxn modelId="{D7E61C35-36BD-4DF0-B7F3-4B6B5E8C368C}" type="presOf" srcId="{7C622EF9-48E5-AA4E-8CC8-96B667731BB8}" destId="{2903CDB6-BE05-2045-90BF-D0FB7FE766CD}" srcOrd="1" destOrd="0" presId="urn:microsoft.com/office/officeart/2005/8/layout/matrix1"/>
    <dgm:cxn modelId="{757BAC37-1F66-E743-B464-531F923AF3ED}" srcId="{4C0FE5E7-F93A-F14D-8577-105C2DA449D8}" destId="{F3A92381-8F2A-0D44-9FA3-0F929E44CD0C}" srcOrd="3" destOrd="0" parTransId="{E56F095E-AC46-CD47-9EF2-8332C0C28C33}" sibTransId="{EB048BFC-86D4-3243-B2FB-8608FD4F0611}"/>
    <dgm:cxn modelId="{247A2E56-2544-D24F-A78E-DB3CA6631ECB}" srcId="{4C0FE5E7-F93A-F14D-8577-105C2DA449D8}" destId="{C140B96B-D7A5-BE40-9DCA-37C651AC0147}" srcOrd="4" destOrd="0" parTransId="{0C4D230B-E6C5-E44B-BEFE-D98DA9B0D9FA}" sibTransId="{7FC5AFDE-F59D-5446-97EF-619AFBE5D86B}"/>
    <dgm:cxn modelId="{7F8B3094-5CBB-AA42-BACC-172C4A077A4B}" srcId="{4C0FE5E7-F93A-F14D-8577-105C2DA449D8}" destId="{7C622EF9-48E5-AA4E-8CC8-96B667731BB8}" srcOrd="2" destOrd="0" parTransId="{25267217-B519-AA4A-B84F-C420A7CAE346}" sibTransId="{9CCEBA4F-84B0-7649-B0A9-DF59FBA1A518}"/>
    <dgm:cxn modelId="{9EB04EA5-2557-4C9E-B5EE-612941A10909}" type="presOf" srcId="{AB11C69A-C608-BC44-B792-FCD92EE14DF1}" destId="{A7606EA6-0EFF-EA41-9D13-5F8D9F6E8797}" srcOrd="0" destOrd="0" presId="urn:microsoft.com/office/officeart/2005/8/layout/matrix1"/>
    <dgm:cxn modelId="{D9AD77BA-6F43-42E3-8EAA-C7FC8B568240}" type="presOf" srcId="{88205F42-8BEB-864D-81D0-A6EC0251D7EE}" destId="{9D268D9E-DB74-7C42-805A-BC8C011BDE74}" srcOrd="1" destOrd="0" presId="urn:microsoft.com/office/officeart/2005/8/layout/matrix1"/>
    <dgm:cxn modelId="{55990ABE-B1F4-4D5B-B52B-65934C3778D7}" type="presOf" srcId="{F3A92381-8F2A-0D44-9FA3-0F929E44CD0C}" destId="{FFB21860-73C5-CD4B-B36E-30016F625553}" srcOrd="0" destOrd="0" presId="urn:microsoft.com/office/officeart/2005/8/layout/matrix1"/>
    <dgm:cxn modelId="{C3CE85CB-9283-AF46-860E-C9D27DFD01B0}" srcId="{4C0FE5E7-F93A-F14D-8577-105C2DA449D8}" destId="{88205F42-8BEB-864D-81D0-A6EC0251D7EE}" srcOrd="1" destOrd="0" parTransId="{A9A9CF77-CC38-B349-B875-A7D006D4B16F}" sibTransId="{F9B307EB-5D50-744E-B7DE-88E256EEC71E}"/>
    <dgm:cxn modelId="{6078FCDF-6064-634F-B89A-3A63944E8436}" srcId="{AB11C69A-C608-BC44-B792-FCD92EE14DF1}" destId="{4C0FE5E7-F93A-F14D-8577-105C2DA449D8}" srcOrd="0" destOrd="0" parTransId="{35957232-CCC4-BF41-A4B3-869F90C18DB0}" sibTransId="{51EA1F70-9274-284A-B32B-47795E2B25C2}"/>
    <dgm:cxn modelId="{CD1FAAEE-8973-4363-94AB-29C02E889CEA}" type="presOf" srcId="{4C0FE5E7-F93A-F14D-8577-105C2DA449D8}" destId="{923C19D3-9EC4-024D-AE6C-E70B5AAF5058}" srcOrd="0" destOrd="0" presId="urn:microsoft.com/office/officeart/2005/8/layout/matrix1"/>
    <dgm:cxn modelId="{5BFDDCEE-44D7-4DCE-8572-23B51F93556B}" type="presOf" srcId="{807AB2C6-E9EC-884A-920C-1946673719B9}" destId="{38884DEB-5D68-1E4C-9B2A-6608194A6168}" srcOrd="1" destOrd="0" presId="urn:microsoft.com/office/officeart/2005/8/layout/matrix1"/>
    <dgm:cxn modelId="{7E786E98-050A-421E-A9D0-FEA899A10540}" type="presParOf" srcId="{A7606EA6-0EFF-EA41-9D13-5F8D9F6E8797}" destId="{22D7014D-FE30-214D-A35F-4C628E335CEE}" srcOrd="0" destOrd="0" presId="urn:microsoft.com/office/officeart/2005/8/layout/matrix1"/>
    <dgm:cxn modelId="{32E46139-6271-4657-8D52-FD66CD4E6525}" type="presParOf" srcId="{22D7014D-FE30-214D-A35F-4C628E335CEE}" destId="{B4FB4867-9799-C346-8B17-22A56E8067A3}" srcOrd="0" destOrd="0" presId="urn:microsoft.com/office/officeart/2005/8/layout/matrix1"/>
    <dgm:cxn modelId="{E3FE93CB-6F8D-4C0E-97F1-31543043746F}" type="presParOf" srcId="{22D7014D-FE30-214D-A35F-4C628E335CEE}" destId="{38884DEB-5D68-1E4C-9B2A-6608194A6168}" srcOrd="1" destOrd="0" presId="urn:microsoft.com/office/officeart/2005/8/layout/matrix1"/>
    <dgm:cxn modelId="{A33EE62C-34D9-43E3-83CF-307D879F7DDE}" type="presParOf" srcId="{22D7014D-FE30-214D-A35F-4C628E335CEE}" destId="{CBCBEEF2-FC24-8A47-9418-118722F4CA4E}" srcOrd="2" destOrd="0" presId="urn:microsoft.com/office/officeart/2005/8/layout/matrix1"/>
    <dgm:cxn modelId="{A469B2F1-A718-4E99-98D4-5A185CABC49B}" type="presParOf" srcId="{22D7014D-FE30-214D-A35F-4C628E335CEE}" destId="{9D268D9E-DB74-7C42-805A-BC8C011BDE74}" srcOrd="3" destOrd="0" presId="urn:microsoft.com/office/officeart/2005/8/layout/matrix1"/>
    <dgm:cxn modelId="{A6903C7B-FAA6-4609-9B36-259E28B95502}" type="presParOf" srcId="{22D7014D-FE30-214D-A35F-4C628E335CEE}" destId="{4605E5EF-C154-2145-9C6F-2C742D4C3BEC}" srcOrd="4" destOrd="0" presId="urn:microsoft.com/office/officeart/2005/8/layout/matrix1"/>
    <dgm:cxn modelId="{0C752F04-8CA2-4326-A07A-4F5E10DD587E}" type="presParOf" srcId="{22D7014D-FE30-214D-A35F-4C628E335CEE}" destId="{2903CDB6-BE05-2045-90BF-D0FB7FE766CD}" srcOrd="5" destOrd="0" presId="urn:microsoft.com/office/officeart/2005/8/layout/matrix1"/>
    <dgm:cxn modelId="{4ADCF809-BF75-4C94-9914-D699D91B8109}" type="presParOf" srcId="{22D7014D-FE30-214D-A35F-4C628E335CEE}" destId="{FFB21860-73C5-CD4B-B36E-30016F625553}" srcOrd="6" destOrd="0" presId="urn:microsoft.com/office/officeart/2005/8/layout/matrix1"/>
    <dgm:cxn modelId="{7C9CF5D4-1AEC-42CA-8BB7-9412F74FA9FD}" type="presParOf" srcId="{22D7014D-FE30-214D-A35F-4C628E335CEE}" destId="{671F3EE6-A163-9D41-ABB1-1CA58224CF60}" srcOrd="7" destOrd="0" presId="urn:microsoft.com/office/officeart/2005/8/layout/matrix1"/>
    <dgm:cxn modelId="{5896F76F-AF5D-4BEA-85D2-C54D36C4EF9C}" type="presParOf" srcId="{A7606EA6-0EFF-EA41-9D13-5F8D9F6E8797}" destId="{923C19D3-9EC4-024D-AE6C-E70B5AAF505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37973D-C946-47E4-88B5-12C6A61FBC46}" type="doc">
      <dgm:prSet loTypeId="urn:microsoft.com/office/officeart/2005/8/layout/vProcess5" loCatId="process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24AB8E7-C994-4603-97FC-7FF61A364020}">
      <dgm:prSet phldrT="[Текст]"/>
      <dgm:spPr/>
      <dgm:t>
        <a:bodyPr/>
        <a:lstStyle/>
        <a:p>
          <a:r>
            <a:rPr lang="ru-RU" dirty="0"/>
            <a:t>Долг, который возникает между членами общества?</a:t>
          </a:r>
        </a:p>
      </dgm:t>
    </dgm:pt>
    <dgm:pt modelId="{48108251-4F2D-42D1-BCFD-F5D46D17BFD8}" type="parTrans" cxnId="{35A76753-7DBC-4619-A15F-744F3FFF2F08}">
      <dgm:prSet/>
      <dgm:spPr/>
      <dgm:t>
        <a:bodyPr/>
        <a:lstStyle/>
        <a:p>
          <a:endParaRPr lang="ru-RU"/>
        </a:p>
      </dgm:t>
    </dgm:pt>
    <dgm:pt modelId="{0BB04EFC-10C4-4B8D-B2D0-D52DABA29FCB}" type="sibTrans" cxnId="{35A76753-7DBC-4619-A15F-744F3FFF2F08}">
      <dgm:prSet/>
      <dgm:spPr/>
      <dgm:t>
        <a:bodyPr/>
        <a:lstStyle/>
        <a:p>
          <a:endParaRPr lang="ru-RU"/>
        </a:p>
      </dgm:t>
    </dgm:pt>
    <dgm:pt modelId="{1F4AFF3F-A0BE-4F3C-84FC-2F389A567A4A}">
      <dgm:prSet phldrT="[Текст]"/>
      <dgm:spPr/>
      <dgm:t>
        <a:bodyPr/>
        <a:lstStyle/>
        <a:p>
          <a:r>
            <a:rPr lang="ru-RU" dirty="0"/>
            <a:t>Экономические/денежные</a:t>
          </a:r>
          <a:r>
            <a:rPr lang="ru-RU" baseline="0" dirty="0"/>
            <a:t> отношения между кредитором и заемщиком?</a:t>
          </a:r>
          <a:endParaRPr lang="ru-RU" dirty="0"/>
        </a:p>
      </dgm:t>
    </dgm:pt>
    <dgm:pt modelId="{2CC99609-EBA9-4B36-9C55-70D2B2E0A57F}" type="parTrans" cxnId="{4A1FA32C-005A-412A-B91D-93BCB2A3AFEF}">
      <dgm:prSet/>
      <dgm:spPr/>
      <dgm:t>
        <a:bodyPr/>
        <a:lstStyle/>
        <a:p>
          <a:endParaRPr lang="ru-RU"/>
        </a:p>
      </dgm:t>
    </dgm:pt>
    <dgm:pt modelId="{F1061635-59E1-452D-B5C8-928B9B16ADD7}" type="sibTrans" cxnId="{4A1FA32C-005A-412A-B91D-93BCB2A3AFEF}">
      <dgm:prSet/>
      <dgm:spPr/>
      <dgm:t>
        <a:bodyPr/>
        <a:lstStyle/>
        <a:p>
          <a:endParaRPr lang="ru-RU"/>
        </a:p>
      </dgm:t>
    </dgm:pt>
    <dgm:pt modelId="{A33DDF9D-D537-4216-9673-1E223D39322A}">
      <dgm:prSet/>
      <dgm:spPr/>
      <dgm:t>
        <a:bodyPr/>
        <a:lstStyle/>
        <a:p>
          <a:r>
            <a:rPr lang="ru-RU" dirty="0"/>
            <a:t>Более 30 определений кредита</a:t>
          </a:r>
        </a:p>
      </dgm:t>
    </dgm:pt>
    <dgm:pt modelId="{3F2CACCE-3E8B-4818-A59B-8889113F87BE}" type="parTrans" cxnId="{87B1F82D-071D-48E7-A874-E1B8D192582E}">
      <dgm:prSet/>
      <dgm:spPr/>
      <dgm:t>
        <a:bodyPr/>
        <a:lstStyle/>
        <a:p>
          <a:endParaRPr lang="ru-RU"/>
        </a:p>
      </dgm:t>
    </dgm:pt>
    <dgm:pt modelId="{A129CE4B-64C6-465F-94C2-5EBF1E3EA42D}" type="sibTrans" cxnId="{87B1F82D-071D-48E7-A874-E1B8D192582E}">
      <dgm:prSet/>
      <dgm:spPr/>
      <dgm:t>
        <a:bodyPr/>
        <a:lstStyle/>
        <a:p>
          <a:endParaRPr lang="ru-RU"/>
        </a:p>
      </dgm:t>
    </dgm:pt>
    <dgm:pt modelId="{AC0B4DBD-99B8-40E8-9CF2-9E2181FF6EA6}">
      <dgm:prSet phldrT="[Текст]"/>
      <dgm:spPr/>
      <dgm:t>
        <a:bodyPr/>
        <a:lstStyle/>
        <a:p>
          <a:r>
            <a:rPr lang="ru-RU" dirty="0"/>
            <a:t>Блага, предполагаемые во временное пользование?</a:t>
          </a:r>
        </a:p>
      </dgm:t>
    </dgm:pt>
    <dgm:pt modelId="{C1023E31-0E36-4E1C-991F-6637DB058746}" type="sibTrans" cxnId="{0BF30F56-F2EB-49BB-A812-BA1C207242EE}">
      <dgm:prSet/>
      <dgm:spPr/>
      <dgm:t>
        <a:bodyPr/>
        <a:lstStyle/>
        <a:p>
          <a:endParaRPr lang="ru-RU"/>
        </a:p>
      </dgm:t>
    </dgm:pt>
    <dgm:pt modelId="{46D22E7E-A1FB-4DC7-8C01-E18591E0DBE7}" type="parTrans" cxnId="{0BF30F56-F2EB-49BB-A812-BA1C207242EE}">
      <dgm:prSet/>
      <dgm:spPr/>
      <dgm:t>
        <a:bodyPr/>
        <a:lstStyle/>
        <a:p>
          <a:endParaRPr lang="ru-RU"/>
        </a:p>
      </dgm:t>
    </dgm:pt>
    <dgm:pt modelId="{AB4A5C77-2E54-4FEE-8E9A-DEB944EDB83F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Credo – </a:t>
          </a:r>
          <a:r>
            <a:rPr lang="ru-RU" dirty="0"/>
            <a:t>вера, верую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7A3D33B-2A1A-40BE-9461-55B9E5345EF9}" type="parTrans" cxnId="{072543CB-CB1C-48DB-AAAC-0C770BAEA4D3}">
      <dgm:prSet/>
      <dgm:spPr/>
      <dgm:t>
        <a:bodyPr/>
        <a:lstStyle/>
        <a:p>
          <a:endParaRPr lang="ru-RU"/>
        </a:p>
      </dgm:t>
    </dgm:pt>
    <dgm:pt modelId="{7E8E937C-C2FD-49F3-A54A-231E3A1D9329}" type="sibTrans" cxnId="{072543CB-CB1C-48DB-AAAC-0C770BAEA4D3}">
      <dgm:prSet/>
      <dgm:spPr/>
      <dgm:t>
        <a:bodyPr/>
        <a:lstStyle/>
        <a:p>
          <a:endParaRPr lang="ru-RU"/>
        </a:p>
      </dgm:t>
    </dgm:pt>
    <dgm:pt modelId="{71B6BEAD-3490-45D4-B0CE-776A606DD72E}" type="pres">
      <dgm:prSet presAssocID="{9237973D-C946-47E4-88B5-12C6A61FBC46}" presName="outerComposite" presStyleCnt="0">
        <dgm:presLayoutVars>
          <dgm:chMax val="5"/>
          <dgm:dir/>
          <dgm:resizeHandles val="exact"/>
        </dgm:presLayoutVars>
      </dgm:prSet>
      <dgm:spPr/>
    </dgm:pt>
    <dgm:pt modelId="{BC57D1EB-18C6-4856-AE9E-C63CFC4D2FA6}" type="pres">
      <dgm:prSet presAssocID="{9237973D-C946-47E4-88B5-12C6A61FBC46}" presName="dummyMaxCanvas" presStyleCnt="0">
        <dgm:presLayoutVars/>
      </dgm:prSet>
      <dgm:spPr/>
    </dgm:pt>
    <dgm:pt modelId="{471EE7FD-1308-4B2E-AB9D-715704A5DECB}" type="pres">
      <dgm:prSet presAssocID="{9237973D-C946-47E4-88B5-12C6A61FBC46}" presName="FiveNodes_1" presStyleLbl="node1" presStyleIdx="0" presStyleCnt="5">
        <dgm:presLayoutVars>
          <dgm:bulletEnabled val="1"/>
        </dgm:presLayoutVars>
      </dgm:prSet>
      <dgm:spPr/>
    </dgm:pt>
    <dgm:pt modelId="{C560F334-043E-4AAE-82D4-41B64019F04B}" type="pres">
      <dgm:prSet presAssocID="{9237973D-C946-47E4-88B5-12C6A61FBC46}" presName="FiveNodes_2" presStyleLbl="node1" presStyleIdx="1" presStyleCnt="5">
        <dgm:presLayoutVars>
          <dgm:bulletEnabled val="1"/>
        </dgm:presLayoutVars>
      </dgm:prSet>
      <dgm:spPr/>
    </dgm:pt>
    <dgm:pt modelId="{666559CF-25FA-4A02-A6F8-F83A924F1452}" type="pres">
      <dgm:prSet presAssocID="{9237973D-C946-47E4-88B5-12C6A61FBC46}" presName="FiveNodes_3" presStyleLbl="node1" presStyleIdx="2" presStyleCnt="5">
        <dgm:presLayoutVars>
          <dgm:bulletEnabled val="1"/>
        </dgm:presLayoutVars>
      </dgm:prSet>
      <dgm:spPr/>
    </dgm:pt>
    <dgm:pt modelId="{F49B6E05-B213-4ECB-9E01-0B9EC73E6EEE}" type="pres">
      <dgm:prSet presAssocID="{9237973D-C946-47E4-88B5-12C6A61FBC46}" presName="FiveNodes_4" presStyleLbl="node1" presStyleIdx="3" presStyleCnt="5">
        <dgm:presLayoutVars>
          <dgm:bulletEnabled val="1"/>
        </dgm:presLayoutVars>
      </dgm:prSet>
      <dgm:spPr/>
    </dgm:pt>
    <dgm:pt modelId="{FFDA2B77-B429-4B32-B1F5-9E3DE26DED9D}" type="pres">
      <dgm:prSet presAssocID="{9237973D-C946-47E4-88B5-12C6A61FBC46}" presName="FiveNodes_5" presStyleLbl="node1" presStyleIdx="4" presStyleCnt="5">
        <dgm:presLayoutVars>
          <dgm:bulletEnabled val="1"/>
        </dgm:presLayoutVars>
      </dgm:prSet>
      <dgm:spPr/>
    </dgm:pt>
    <dgm:pt modelId="{AE36E7FA-DF97-40AF-BF08-DF13869A00EC}" type="pres">
      <dgm:prSet presAssocID="{9237973D-C946-47E4-88B5-12C6A61FBC46}" presName="FiveConn_1-2" presStyleLbl="fgAccFollowNode1" presStyleIdx="0" presStyleCnt="4">
        <dgm:presLayoutVars>
          <dgm:bulletEnabled val="1"/>
        </dgm:presLayoutVars>
      </dgm:prSet>
      <dgm:spPr/>
    </dgm:pt>
    <dgm:pt modelId="{301C3023-2149-4359-BA86-36C2F3204B62}" type="pres">
      <dgm:prSet presAssocID="{9237973D-C946-47E4-88B5-12C6A61FBC46}" presName="FiveConn_2-3" presStyleLbl="fgAccFollowNode1" presStyleIdx="1" presStyleCnt="4">
        <dgm:presLayoutVars>
          <dgm:bulletEnabled val="1"/>
        </dgm:presLayoutVars>
      </dgm:prSet>
      <dgm:spPr/>
    </dgm:pt>
    <dgm:pt modelId="{75C4E3E5-73A8-48D4-9F14-03CD344828C8}" type="pres">
      <dgm:prSet presAssocID="{9237973D-C946-47E4-88B5-12C6A61FBC46}" presName="FiveConn_3-4" presStyleLbl="fgAccFollowNode1" presStyleIdx="2" presStyleCnt="4">
        <dgm:presLayoutVars>
          <dgm:bulletEnabled val="1"/>
        </dgm:presLayoutVars>
      </dgm:prSet>
      <dgm:spPr/>
    </dgm:pt>
    <dgm:pt modelId="{C8A9A107-6583-42E5-8055-6E6240CF5D05}" type="pres">
      <dgm:prSet presAssocID="{9237973D-C946-47E4-88B5-12C6A61FBC46}" presName="FiveConn_4-5" presStyleLbl="fgAccFollowNode1" presStyleIdx="3" presStyleCnt="4">
        <dgm:presLayoutVars>
          <dgm:bulletEnabled val="1"/>
        </dgm:presLayoutVars>
      </dgm:prSet>
      <dgm:spPr/>
    </dgm:pt>
    <dgm:pt modelId="{13E332F9-8642-4ABD-B9C3-2D0282DAC252}" type="pres">
      <dgm:prSet presAssocID="{9237973D-C946-47E4-88B5-12C6A61FBC46}" presName="FiveNodes_1_text" presStyleLbl="node1" presStyleIdx="4" presStyleCnt="5">
        <dgm:presLayoutVars>
          <dgm:bulletEnabled val="1"/>
        </dgm:presLayoutVars>
      </dgm:prSet>
      <dgm:spPr/>
    </dgm:pt>
    <dgm:pt modelId="{2034D961-2386-49D5-9940-610585538F40}" type="pres">
      <dgm:prSet presAssocID="{9237973D-C946-47E4-88B5-12C6A61FBC46}" presName="FiveNodes_2_text" presStyleLbl="node1" presStyleIdx="4" presStyleCnt="5">
        <dgm:presLayoutVars>
          <dgm:bulletEnabled val="1"/>
        </dgm:presLayoutVars>
      </dgm:prSet>
      <dgm:spPr/>
    </dgm:pt>
    <dgm:pt modelId="{AE438080-BB9F-4D16-978B-D8D32BFC2E05}" type="pres">
      <dgm:prSet presAssocID="{9237973D-C946-47E4-88B5-12C6A61FBC46}" presName="FiveNodes_3_text" presStyleLbl="node1" presStyleIdx="4" presStyleCnt="5">
        <dgm:presLayoutVars>
          <dgm:bulletEnabled val="1"/>
        </dgm:presLayoutVars>
      </dgm:prSet>
      <dgm:spPr/>
    </dgm:pt>
    <dgm:pt modelId="{1F2CC9FE-B72F-43FD-9D3F-9BC720222BB0}" type="pres">
      <dgm:prSet presAssocID="{9237973D-C946-47E4-88B5-12C6A61FBC46}" presName="FiveNodes_4_text" presStyleLbl="node1" presStyleIdx="4" presStyleCnt="5">
        <dgm:presLayoutVars>
          <dgm:bulletEnabled val="1"/>
        </dgm:presLayoutVars>
      </dgm:prSet>
      <dgm:spPr/>
    </dgm:pt>
    <dgm:pt modelId="{F4104BB7-0F31-4CEB-86CD-77AD4B4B47AC}" type="pres">
      <dgm:prSet presAssocID="{9237973D-C946-47E4-88B5-12C6A61FBC4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8509402-3042-4BD1-ACAD-0A029DD66976}" type="presOf" srcId="{824AB8E7-C994-4603-97FC-7FF61A364020}" destId="{C560F334-043E-4AAE-82D4-41B64019F04B}" srcOrd="0" destOrd="0" presId="urn:microsoft.com/office/officeart/2005/8/layout/vProcess5"/>
    <dgm:cxn modelId="{C77F8910-B0A2-4A7F-A115-EB43C2CD81D0}" type="presOf" srcId="{AB4A5C77-2E54-4FEE-8E9A-DEB944EDB83F}" destId="{471EE7FD-1308-4B2E-AB9D-715704A5DECB}" srcOrd="0" destOrd="0" presId="urn:microsoft.com/office/officeart/2005/8/layout/vProcess5"/>
    <dgm:cxn modelId="{AFD89616-49F9-492D-B909-55448AE74BEA}" type="presOf" srcId="{C1023E31-0E36-4E1C-991F-6637DB058746}" destId="{C8A9A107-6583-42E5-8055-6E6240CF5D05}" srcOrd="0" destOrd="0" presId="urn:microsoft.com/office/officeart/2005/8/layout/vProcess5"/>
    <dgm:cxn modelId="{4A1FA32C-005A-412A-B91D-93BCB2A3AFEF}" srcId="{9237973D-C946-47E4-88B5-12C6A61FBC46}" destId="{1F4AFF3F-A0BE-4F3C-84FC-2F389A567A4A}" srcOrd="2" destOrd="0" parTransId="{2CC99609-EBA9-4B36-9C55-70D2B2E0A57F}" sibTransId="{F1061635-59E1-452D-B5C8-928B9B16ADD7}"/>
    <dgm:cxn modelId="{87B1F82D-071D-48E7-A874-E1B8D192582E}" srcId="{9237973D-C946-47E4-88B5-12C6A61FBC46}" destId="{A33DDF9D-D537-4216-9673-1E223D39322A}" srcOrd="4" destOrd="0" parTransId="{3F2CACCE-3E8B-4818-A59B-8889113F87BE}" sibTransId="{A129CE4B-64C6-465F-94C2-5EBF1E3EA42D}"/>
    <dgm:cxn modelId="{BADF2A35-E01F-4D19-BBF0-33FF6237B825}" type="presOf" srcId="{A33DDF9D-D537-4216-9673-1E223D39322A}" destId="{FFDA2B77-B429-4B32-B1F5-9E3DE26DED9D}" srcOrd="0" destOrd="0" presId="urn:microsoft.com/office/officeart/2005/8/layout/vProcess5"/>
    <dgm:cxn modelId="{973EDE61-3F1D-4284-A4D0-4EC2833264C7}" type="presOf" srcId="{AB4A5C77-2E54-4FEE-8E9A-DEB944EDB83F}" destId="{13E332F9-8642-4ABD-B9C3-2D0282DAC252}" srcOrd="1" destOrd="0" presId="urn:microsoft.com/office/officeart/2005/8/layout/vProcess5"/>
    <dgm:cxn modelId="{7774BC63-5E9A-4660-A735-88C6214B1632}" type="presOf" srcId="{0BB04EFC-10C4-4B8D-B2D0-D52DABA29FCB}" destId="{301C3023-2149-4359-BA86-36C2F3204B62}" srcOrd="0" destOrd="0" presId="urn:microsoft.com/office/officeart/2005/8/layout/vProcess5"/>
    <dgm:cxn modelId="{4DA8DA68-BFAD-48D0-BE5E-768603D1ED9A}" type="presOf" srcId="{1F4AFF3F-A0BE-4F3C-84FC-2F389A567A4A}" destId="{666559CF-25FA-4A02-A6F8-F83A924F1452}" srcOrd="0" destOrd="0" presId="urn:microsoft.com/office/officeart/2005/8/layout/vProcess5"/>
    <dgm:cxn modelId="{3BBBDB6D-2177-40E2-95CD-58B846C0D548}" type="presOf" srcId="{AC0B4DBD-99B8-40E8-9CF2-9E2181FF6EA6}" destId="{1F2CC9FE-B72F-43FD-9D3F-9BC720222BB0}" srcOrd="1" destOrd="0" presId="urn:microsoft.com/office/officeart/2005/8/layout/vProcess5"/>
    <dgm:cxn modelId="{DB56736F-5089-44C0-99A1-1DF6E4F8CD94}" type="presOf" srcId="{9237973D-C946-47E4-88B5-12C6A61FBC46}" destId="{71B6BEAD-3490-45D4-B0CE-776A606DD72E}" srcOrd="0" destOrd="0" presId="urn:microsoft.com/office/officeart/2005/8/layout/vProcess5"/>
    <dgm:cxn modelId="{348D9F4F-0F6A-4229-B429-E53C0A667E75}" type="presOf" srcId="{7E8E937C-C2FD-49F3-A54A-231E3A1D9329}" destId="{AE36E7FA-DF97-40AF-BF08-DF13869A00EC}" srcOrd="0" destOrd="0" presId="urn:microsoft.com/office/officeart/2005/8/layout/vProcess5"/>
    <dgm:cxn modelId="{35A76753-7DBC-4619-A15F-744F3FFF2F08}" srcId="{9237973D-C946-47E4-88B5-12C6A61FBC46}" destId="{824AB8E7-C994-4603-97FC-7FF61A364020}" srcOrd="1" destOrd="0" parTransId="{48108251-4F2D-42D1-BCFD-F5D46D17BFD8}" sibTransId="{0BB04EFC-10C4-4B8D-B2D0-D52DABA29FCB}"/>
    <dgm:cxn modelId="{0BF30F56-F2EB-49BB-A812-BA1C207242EE}" srcId="{9237973D-C946-47E4-88B5-12C6A61FBC46}" destId="{AC0B4DBD-99B8-40E8-9CF2-9E2181FF6EA6}" srcOrd="3" destOrd="0" parTransId="{46D22E7E-A1FB-4DC7-8C01-E18591E0DBE7}" sibTransId="{C1023E31-0E36-4E1C-991F-6637DB058746}"/>
    <dgm:cxn modelId="{97127882-1B12-4D29-91AC-AE8E8334E6A5}" type="presOf" srcId="{F1061635-59E1-452D-B5C8-928B9B16ADD7}" destId="{75C4E3E5-73A8-48D4-9F14-03CD344828C8}" srcOrd="0" destOrd="0" presId="urn:microsoft.com/office/officeart/2005/8/layout/vProcess5"/>
    <dgm:cxn modelId="{DDE3C592-B5C1-45A4-9DD6-A33B5B95016A}" type="presOf" srcId="{1F4AFF3F-A0BE-4F3C-84FC-2F389A567A4A}" destId="{AE438080-BB9F-4D16-978B-D8D32BFC2E05}" srcOrd="1" destOrd="0" presId="urn:microsoft.com/office/officeart/2005/8/layout/vProcess5"/>
    <dgm:cxn modelId="{21226696-EFD2-4C81-909D-99CA4D7A8FE5}" type="presOf" srcId="{A33DDF9D-D537-4216-9673-1E223D39322A}" destId="{F4104BB7-0F31-4CEB-86CD-77AD4B4B47AC}" srcOrd="1" destOrd="0" presId="urn:microsoft.com/office/officeart/2005/8/layout/vProcess5"/>
    <dgm:cxn modelId="{FAF8AF9F-EF7D-4022-858B-A77DE9B5272F}" type="presOf" srcId="{824AB8E7-C994-4603-97FC-7FF61A364020}" destId="{2034D961-2386-49D5-9940-610585538F40}" srcOrd="1" destOrd="0" presId="urn:microsoft.com/office/officeart/2005/8/layout/vProcess5"/>
    <dgm:cxn modelId="{C19147C0-A154-4F1B-B163-2B4463A80E59}" type="presOf" srcId="{AC0B4DBD-99B8-40E8-9CF2-9E2181FF6EA6}" destId="{F49B6E05-B213-4ECB-9E01-0B9EC73E6EEE}" srcOrd="0" destOrd="0" presId="urn:microsoft.com/office/officeart/2005/8/layout/vProcess5"/>
    <dgm:cxn modelId="{072543CB-CB1C-48DB-AAAC-0C770BAEA4D3}" srcId="{9237973D-C946-47E4-88B5-12C6A61FBC46}" destId="{AB4A5C77-2E54-4FEE-8E9A-DEB944EDB83F}" srcOrd="0" destOrd="0" parTransId="{C7A3D33B-2A1A-40BE-9461-55B9E5345EF9}" sibTransId="{7E8E937C-C2FD-49F3-A54A-231E3A1D9329}"/>
    <dgm:cxn modelId="{7D712E9D-046B-466A-B227-DF28E359B42A}" type="presParOf" srcId="{71B6BEAD-3490-45D4-B0CE-776A606DD72E}" destId="{BC57D1EB-18C6-4856-AE9E-C63CFC4D2FA6}" srcOrd="0" destOrd="0" presId="urn:microsoft.com/office/officeart/2005/8/layout/vProcess5"/>
    <dgm:cxn modelId="{7B61F386-4064-466F-A550-2D499A80E7CD}" type="presParOf" srcId="{71B6BEAD-3490-45D4-B0CE-776A606DD72E}" destId="{471EE7FD-1308-4B2E-AB9D-715704A5DECB}" srcOrd="1" destOrd="0" presId="urn:microsoft.com/office/officeart/2005/8/layout/vProcess5"/>
    <dgm:cxn modelId="{B6EA643D-7734-4797-9008-DDC6CFEF34B0}" type="presParOf" srcId="{71B6BEAD-3490-45D4-B0CE-776A606DD72E}" destId="{C560F334-043E-4AAE-82D4-41B64019F04B}" srcOrd="2" destOrd="0" presId="urn:microsoft.com/office/officeart/2005/8/layout/vProcess5"/>
    <dgm:cxn modelId="{4469862C-3ECD-4C64-9370-2ECE6149503F}" type="presParOf" srcId="{71B6BEAD-3490-45D4-B0CE-776A606DD72E}" destId="{666559CF-25FA-4A02-A6F8-F83A924F1452}" srcOrd="3" destOrd="0" presId="urn:microsoft.com/office/officeart/2005/8/layout/vProcess5"/>
    <dgm:cxn modelId="{C0BEDBEF-BF66-43BF-B536-1AA5D54BC91D}" type="presParOf" srcId="{71B6BEAD-3490-45D4-B0CE-776A606DD72E}" destId="{F49B6E05-B213-4ECB-9E01-0B9EC73E6EEE}" srcOrd="4" destOrd="0" presId="urn:microsoft.com/office/officeart/2005/8/layout/vProcess5"/>
    <dgm:cxn modelId="{9D7DD86F-2D66-4DAF-9158-5819DD0F69F8}" type="presParOf" srcId="{71B6BEAD-3490-45D4-B0CE-776A606DD72E}" destId="{FFDA2B77-B429-4B32-B1F5-9E3DE26DED9D}" srcOrd="5" destOrd="0" presId="urn:microsoft.com/office/officeart/2005/8/layout/vProcess5"/>
    <dgm:cxn modelId="{27E57AF5-BF67-4F14-8A23-22E331A1CE5E}" type="presParOf" srcId="{71B6BEAD-3490-45D4-B0CE-776A606DD72E}" destId="{AE36E7FA-DF97-40AF-BF08-DF13869A00EC}" srcOrd="6" destOrd="0" presId="urn:microsoft.com/office/officeart/2005/8/layout/vProcess5"/>
    <dgm:cxn modelId="{526F1EE5-B0BC-4515-9CA3-CA87EE972CFE}" type="presParOf" srcId="{71B6BEAD-3490-45D4-B0CE-776A606DD72E}" destId="{301C3023-2149-4359-BA86-36C2F3204B62}" srcOrd="7" destOrd="0" presId="urn:microsoft.com/office/officeart/2005/8/layout/vProcess5"/>
    <dgm:cxn modelId="{DAB0DD4C-E5ED-4C16-8A75-06E53531F42A}" type="presParOf" srcId="{71B6BEAD-3490-45D4-B0CE-776A606DD72E}" destId="{75C4E3E5-73A8-48D4-9F14-03CD344828C8}" srcOrd="8" destOrd="0" presId="urn:microsoft.com/office/officeart/2005/8/layout/vProcess5"/>
    <dgm:cxn modelId="{CA8F1765-E4F7-4289-B1AA-1B0F08E26758}" type="presParOf" srcId="{71B6BEAD-3490-45D4-B0CE-776A606DD72E}" destId="{C8A9A107-6583-42E5-8055-6E6240CF5D05}" srcOrd="9" destOrd="0" presId="urn:microsoft.com/office/officeart/2005/8/layout/vProcess5"/>
    <dgm:cxn modelId="{BD0A935B-DDA9-4678-9813-45E9092C2540}" type="presParOf" srcId="{71B6BEAD-3490-45D4-B0CE-776A606DD72E}" destId="{13E332F9-8642-4ABD-B9C3-2D0282DAC252}" srcOrd="10" destOrd="0" presId="urn:microsoft.com/office/officeart/2005/8/layout/vProcess5"/>
    <dgm:cxn modelId="{75052297-2244-4AE7-A9AA-603F80CFC801}" type="presParOf" srcId="{71B6BEAD-3490-45D4-B0CE-776A606DD72E}" destId="{2034D961-2386-49D5-9940-610585538F40}" srcOrd="11" destOrd="0" presId="urn:microsoft.com/office/officeart/2005/8/layout/vProcess5"/>
    <dgm:cxn modelId="{0E2CB338-816F-4B50-8868-7393E4BE4052}" type="presParOf" srcId="{71B6BEAD-3490-45D4-B0CE-776A606DD72E}" destId="{AE438080-BB9F-4D16-978B-D8D32BFC2E05}" srcOrd="12" destOrd="0" presId="urn:microsoft.com/office/officeart/2005/8/layout/vProcess5"/>
    <dgm:cxn modelId="{93E25612-5C2E-422D-AED8-6F11CBFA129A}" type="presParOf" srcId="{71B6BEAD-3490-45D4-B0CE-776A606DD72E}" destId="{1F2CC9FE-B72F-43FD-9D3F-9BC720222BB0}" srcOrd="13" destOrd="0" presId="urn:microsoft.com/office/officeart/2005/8/layout/vProcess5"/>
    <dgm:cxn modelId="{3D147558-D7DB-46C1-858C-08DFD8194601}" type="presParOf" srcId="{71B6BEAD-3490-45D4-B0CE-776A606DD72E}" destId="{F4104BB7-0F31-4CEB-86CD-77AD4B4B47A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FB333-D455-43F4-8794-17024B0733F1}">
      <dsp:nvSpPr>
        <dsp:cNvPr id="0" name=""/>
        <dsp:cNvSpPr/>
      </dsp:nvSpPr>
      <dsp:spPr>
        <a:xfrm>
          <a:off x="3659654" y="2636189"/>
          <a:ext cx="3120651" cy="312065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Денационализация денег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Научно-технический прогресс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 и культурный   контекст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7044" y="3367187"/>
        <a:ext cx="1865871" cy="1604079"/>
      </dsp:txXfrm>
    </dsp:sp>
    <dsp:sp modelId="{A444DDC5-3CE0-43FD-9D69-CA4BA6E4E9F4}">
      <dsp:nvSpPr>
        <dsp:cNvPr id="0" name=""/>
        <dsp:cNvSpPr/>
      </dsp:nvSpPr>
      <dsp:spPr>
        <a:xfrm>
          <a:off x="3004567" y="612941"/>
          <a:ext cx="2212144" cy="206416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Уязвимые места традиционных финансов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5738" y="1135742"/>
        <a:ext cx="1129802" cy="1018566"/>
      </dsp:txXfrm>
    </dsp:sp>
    <dsp:sp modelId="{6CE9D7A4-CE39-43CE-A5F5-C08585175B03}">
      <dsp:nvSpPr>
        <dsp:cNvPr id="0" name=""/>
        <dsp:cNvSpPr/>
      </dsp:nvSpPr>
      <dsp:spPr>
        <a:xfrm rot="20700000">
          <a:off x="1698199" y="1923949"/>
          <a:ext cx="2446259" cy="250749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Экономические</a:t>
          </a:r>
          <a:endParaRPr lang="en-US" sz="1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20700000">
        <a:off x="2231103" y="2477549"/>
        <a:ext cx="1380451" cy="1400298"/>
      </dsp:txXfrm>
    </dsp:sp>
    <dsp:sp modelId="{F78B391B-F6BC-4CBC-9989-91C0FE2833BD}">
      <dsp:nvSpPr>
        <dsp:cNvPr id="0" name=""/>
        <dsp:cNvSpPr/>
      </dsp:nvSpPr>
      <dsp:spPr>
        <a:xfrm>
          <a:off x="3436273" y="2155801"/>
          <a:ext cx="3994433" cy="3994433"/>
        </a:xfrm>
        <a:prstGeom prst="circularArrow">
          <a:avLst>
            <a:gd name="adj1" fmla="val 4687"/>
            <a:gd name="adj2" fmla="val 299029"/>
            <a:gd name="adj3" fmla="val 2542971"/>
            <a:gd name="adj4" fmla="val 1580469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48CAB-6C9C-4D4A-90B2-5D8A320F04A4}">
      <dsp:nvSpPr>
        <dsp:cNvPr id="0" name=""/>
        <dsp:cNvSpPr/>
      </dsp:nvSpPr>
      <dsp:spPr>
        <a:xfrm>
          <a:off x="1442067" y="1390062"/>
          <a:ext cx="2902205" cy="290220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26C1D-D727-44F6-A5E0-7B1A046C0B64}">
      <dsp:nvSpPr>
        <dsp:cNvPr id="0" name=""/>
        <dsp:cNvSpPr/>
      </dsp:nvSpPr>
      <dsp:spPr>
        <a:xfrm>
          <a:off x="2600823" y="-160612"/>
          <a:ext cx="3129161" cy="312916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B4867-9799-C346-8B17-22A56E8067A3}">
      <dsp:nvSpPr>
        <dsp:cNvPr id="0" name=""/>
        <dsp:cNvSpPr/>
      </dsp:nvSpPr>
      <dsp:spPr>
        <a:xfrm rot="16200000">
          <a:off x="995435" y="-992927"/>
          <a:ext cx="1560195" cy="355106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фундаментальном компоненте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2508"/>
        <a:ext cx="3551067" cy="1170146"/>
      </dsp:txXfrm>
    </dsp:sp>
    <dsp:sp modelId="{CBCBEEF2-FC24-8A47-9418-118722F4CA4E}">
      <dsp:nvSpPr>
        <dsp:cNvPr id="0" name=""/>
        <dsp:cNvSpPr/>
      </dsp:nvSpPr>
      <dsp:spPr>
        <a:xfrm>
          <a:off x="3577700" y="-2508"/>
          <a:ext cx="3497801" cy="157022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организационном  и институциональном компоненте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7700" y="-2508"/>
        <a:ext cx="3497801" cy="1177670"/>
      </dsp:txXfrm>
    </dsp:sp>
    <dsp:sp modelId="{4605E5EF-C154-2145-9C6F-2C742D4C3BEC}">
      <dsp:nvSpPr>
        <dsp:cNvPr id="0" name=""/>
        <dsp:cNvSpPr/>
      </dsp:nvSpPr>
      <dsp:spPr>
        <a:xfrm rot="10800000">
          <a:off x="0" y="1562703"/>
          <a:ext cx="3551067" cy="15601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поведенческом компоненте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952752"/>
        <a:ext cx="3551067" cy="1170146"/>
      </dsp:txXfrm>
    </dsp:sp>
    <dsp:sp modelId="{FFB21860-73C5-CD4B-B36E-30016F625553}">
      <dsp:nvSpPr>
        <dsp:cNvPr id="0" name=""/>
        <dsp:cNvSpPr/>
      </dsp:nvSpPr>
      <dsp:spPr>
        <a:xfrm rot="5400000">
          <a:off x="4546503" y="567267"/>
          <a:ext cx="1560195" cy="355106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регуляторном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компоненте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51067" y="1952751"/>
        <a:ext cx="3551067" cy="1170146"/>
      </dsp:txXfrm>
    </dsp:sp>
    <dsp:sp modelId="{923C19D3-9EC4-024D-AE6C-E70B5AAF5058}">
      <dsp:nvSpPr>
        <dsp:cNvPr id="0" name=""/>
        <dsp:cNvSpPr/>
      </dsp:nvSpPr>
      <dsp:spPr>
        <a:xfrm>
          <a:off x="2112661" y="1122560"/>
          <a:ext cx="2876812" cy="87526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Синхронизация изменений как условие успешной перестройки экономики и ее сбалансированного роста</a:t>
          </a:r>
        </a:p>
      </dsp:txBody>
      <dsp:txXfrm>
        <a:off x="2155388" y="1165287"/>
        <a:ext cx="2791358" cy="789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EE7FD-1308-4B2E-AB9D-715704A5DECB}">
      <dsp:nvSpPr>
        <dsp:cNvPr id="0" name=""/>
        <dsp:cNvSpPr/>
      </dsp:nvSpPr>
      <dsp:spPr>
        <a:xfrm>
          <a:off x="0" y="0"/>
          <a:ext cx="5225689" cy="874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kern="1200" dirty="0"/>
            <a:t>Credo – </a:t>
          </a:r>
          <a:r>
            <a:rPr lang="ru-RU" sz="1900" kern="1200" dirty="0"/>
            <a:t>вера, верую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>
        <a:off x="25610" y="25610"/>
        <a:ext cx="4179838" cy="823181"/>
      </dsp:txXfrm>
    </dsp:sp>
    <dsp:sp modelId="{C560F334-043E-4AAE-82D4-41B64019F04B}">
      <dsp:nvSpPr>
        <dsp:cNvPr id="0" name=""/>
        <dsp:cNvSpPr/>
      </dsp:nvSpPr>
      <dsp:spPr>
        <a:xfrm>
          <a:off x="390230" y="995845"/>
          <a:ext cx="5225689" cy="874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Долг, который возникает между членами общества?</a:t>
          </a:r>
        </a:p>
      </dsp:txBody>
      <dsp:txXfrm>
        <a:off x="415840" y="1021455"/>
        <a:ext cx="4215878" cy="823181"/>
      </dsp:txXfrm>
    </dsp:sp>
    <dsp:sp modelId="{666559CF-25FA-4A02-A6F8-F83A924F1452}">
      <dsp:nvSpPr>
        <dsp:cNvPr id="0" name=""/>
        <dsp:cNvSpPr/>
      </dsp:nvSpPr>
      <dsp:spPr>
        <a:xfrm>
          <a:off x="780460" y="1991691"/>
          <a:ext cx="5225689" cy="874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Экономические/денежные</a:t>
          </a:r>
          <a:r>
            <a:rPr lang="ru-RU" sz="1900" kern="1200" baseline="0" dirty="0"/>
            <a:t> отношения между кредитором и заемщиком?</a:t>
          </a:r>
          <a:endParaRPr lang="ru-RU" sz="1900" kern="1200" dirty="0"/>
        </a:p>
      </dsp:txBody>
      <dsp:txXfrm>
        <a:off x="806070" y="2017301"/>
        <a:ext cx="4215878" cy="823181"/>
      </dsp:txXfrm>
    </dsp:sp>
    <dsp:sp modelId="{F49B6E05-B213-4ECB-9E01-0B9EC73E6EEE}">
      <dsp:nvSpPr>
        <dsp:cNvPr id="0" name=""/>
        <dsp:cNvSpPr/>
      </dsp:nvSpPr>
      <dsp:spPr>
        <a:xfrm>
          <a:off x="1170690" y="2987537"/>
          <a:ext cx="5225689" cy="874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Блага, предполагаемые во временное пользование?</a:t>
          </a:r>
        </a:p>
      </dsp:txBody>
      <dsp:txXfrm>
        <a:off x="1196300" y="3013147"/>
        <a:ext cx="4215878" cy="823181"/>
      </dsp:txXfrm>
    </dsp:sp>
    <dsp:sp modelId="{FFDA2B77-B429-4B32-B1F5-9E3DE26DED9D}">
      <dsp:nvSpPr>
        <dsp:cNvPr id="0" name=""/>
        <dsp:cNvSpPr/>
      </dsp:nvSpPr>
      <dsp:spPr>
        <a:xfrm>
          <a:off x="1560920" y="3983382"/>
          <a:ext cx="5225689" cy="874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Более 30 определений кредита</a:t>
          </a:r>
        </a:p>
      </dsp:txBody>
      <dsp:txXfrm>
        <a:off x="1586530" y="4008992"/>
        <a:ext cx="4215878" cy="823181"/>
      </dsp:txXfrm>
    </dsp:sp>
    <dsp:sp modelId="{AE36E7FA-DF97-40AF-BF08-DF13869A00EC}">
      <dsp:nvSpPr>
        <dsp:cNvPr id="0" name=""/>
        <dsp:cNvSpPr/>
      </dsp:nvSpPr>
      <dsp:spPr>
        <a:xfrm>
          <a:off x="4657328" y="638798"/>
          <a:ext cx="568360" cy="568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4785209" y="638798"/>
        <a:ext cx="312598" cy="427691"/>
      </dsp:txXfrm>
    </dsp:sp>
    <dsp:sp modelId="{301C3023-2149-4359-BA86-36C2F3204B62}">
      <dsp:nvSpPr>
        <dsp:cNvPr id="0" name=""/>
        <dsp:cNvSpPr/>
      </dsp:nvSpPr>
      <dsp:spPr>
        <a:xfrm>
          <a:off x="5047559" y="1634644"/>
          <a:ext cx="568360" cy="568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5175440" y="1634644"/>
        <a:ext cx="312598" cy="427691"/>
      </dsp:txXfrm>
    </dsp:sp>
    <dsp:sp modelId="{75C4E3E5-73A8-48D4-9F14-03CD344828C8}">
      <dsp:nvSpPr>
        <dsp:cNvPr id="0" name=""/>
        <dsp:cNvSpPr/>
      </dsp:nvSpPr>
      <dsp:spPr>
        <a:xfrm>
          <a:off x="5437789" y="2615916"/>
          <a:ext cx="568360" cy="568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5565670" y="2615916"/>
        <a:ext cx="312598" cy="427691"/>
      </dsp:txXfrm>
    </dsp:sp>
    <dsp:sp modelId="{C8A9A107-6583-42E5-8055-6E6240CF5D05}">
      <dsp:nvSpPr>
        <dsp:cNvPr id="0" name=""/>
        <dsp:cNvSpPr/>
      </dsp:nvSpPr>
      <dsp:spPr>
        <a:xfrm>
          <a:off x="5828019" y="3621477"/>
          <a:ext cx="568360" cy="568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5955900" y="3621477"/>
        <a:ext cx="312598" cy="427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36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36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3DB85-4A94-4F1A-B3D7-34C2FC291B1E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4334"/>
            <a:ext cx="4310486" cy="343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4334"/>
            <a:ext cx="4310486" cy="343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5D8CB-AB4B-49C8-972B-01B0FD991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705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DE4E-96E4-469B-851B-489C4529A1AC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0588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65B4A-9CD1-4235-9B97-19549D19D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73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0588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65B4A-9CD1-4235-9B97-19549D19D93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7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AAB1D-49C5-468F-8EFA-C7F2E69B14F7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6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AAB1D-49C5-468F-8EFA-C7F2E69B14F7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1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0588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13ED9-DFA9-45F2-AFC2-FA0926C45DE6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375A-F89A-45E1-BD80-571CF64A4CC9}" type="datetime1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8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CF98-00D4-48DF-9776-4E59065B70D4}" type="datetime1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4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7D1D-F8D8-4B3F-892A-61756D468603}" type="datetime1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4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40AD-0135-44C7-8402-15E1960E2DCC}" type="datetime1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5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9B9D-294F-4DB8-BBBD-6B9E674743EA}" type="datetime1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9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7CFF-36F7-4354-976A-4D9EA1B1DDB2}" type="datetime1">
              <a:rPr lang="ru-RU" smtClean="0"/>
              <a:t>21.04.2024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3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3526-6E5F-455F-AA66-BC52C245C1FF}" type="datetime1">
              <a:rPr lang="ru-RU" smtClean="0"/>
              <a:t>21.04.2024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468F-B4D2-455F-94BC-794A18AA5F0B}" type="datetime1">
              <a:rPr lang="ru-RU" smtClean="0"/>
              <a:t>21.04.2024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57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6FB9-B298-4F8B-B7D6-B6073DC2F6E3}" type="datetime1">
              <a:rPr lang="ru-RU" smtClean="0"/>
              <a:t>21.04.2024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30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3D4F-BBF0-4D15-A693-554C1676A699}" type="datetime1">
              <a:rPr lang="ru-RU" smtClean="0"/>
              <a:t>21.04.2024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1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5165-16CA-4CD3-BC53-CC55875B97C9}" type="datetime1">
              <a:rPr lang="ru-RU" smtClean="0"/>
              <a:t>21.04.2024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5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CCA44-A29A-4296-BEF7-F8B0705CF62D}" type="datetime1">
              <a:rPr lang="ru-RU" smtClean="0"/>
              <a:t>21.04.2024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5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https://vk.com/depbank" TargetMode="External"/><Relationship Id="rId4" Type="http://schemas.openxmlformats.org/officeDocument/2006/relationships/hyperlink" Target="http://www.fa.ru/org/dep/frib/Pages/Home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735" t="12270" r="6984" b="18519"/>
          <a:stretch>
            <a:fillRect/>
          </a:stretch>
        </p:blipFill>
        <p:spPr>
          <a:xfrm>
            <a:off x="1" y="0"/>
            <a:ext cx="9289468" cy="68889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6169932" y="3539177"/>
            <a:ext cx="1908891" cy="19088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065179" y="3153541"/>
            <a:ext cx="771271" cy="77127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528763" y="4634912"/>
            <a:ext cx="4788464" cy="813996"/>
            <a:chOff x="0" y="104775"/>
            <a:chExt cx="17025648" cy="2894207"/>
          </a:xfrm>
        </p:grpSpPr>
        <p:sp>
          <p:nvSpPr>
            <p:cNvPr id="7" name="TextBox 7"/>
            <p:cNvSpPr txBox="1"/>
            <p:nvPr/>
          </p:nvSpPr>
          <p:spPr>
            <a:xfrm>
              <a:off x="0" y="104775"/>
              <a:ext cx="17025648" cy="833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7"/>
                </a:lnSpc>
              </a:pPr>
              <a:endParaRPr sz="675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336234"/>
              <a:ext cx="17025648" cy="662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6"/>
                </a:lnSpc>
              </a:pPr>
              <a:endParaRPr sz="675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2144" y="2087030"/>
            <a:ext cx="8975324" cy="4528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800" dirty="0">
                <a:solidFill>
                  <a:srgbClr val="000000"/>
                </a:solidFill>
                <a:latin typeface="OpenSans"/>
                <a:ea typeface="Calibri" panose="020F0502020204030204" pitchFamily="34" charset="0"/>
                <a:cs typeface="OpenSans"/>
              </a:rPr>
              <a:t>.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Децентрализованные финансы в контексте современных теорий денег и кредита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05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5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5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5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Абрамова М.А., </a:t>
            </a:r>
            <a:r>
              <a:rPr lang="ru-RU" sz="1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д.э.н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проф., зав. Кафедрой банковского дела и монетарного регулирования </a:t>
            </a:r>
          </a:p>
          <a:p>
            <a:pPr algn="ctr"/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университета при Правительстве РФ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ЕВРАЗИЙСКИЙ ЭКОНОМИЧЕСКИЙ ФОРУМ МОЛОДЕЖИ,</a:t>
            </a:r>
          </a:p>
          <a:p>
            <a:pPr algn="ctr"/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Екатеринбург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751"/>
              </a:spcAft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751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апреля 2024</a:t>
            </a:r>
          </a:p>
          <a:p>
            <a:pPr algn="ctr">
              <a:lnSpc>
                <a:spcPts val="1395"/>
              </a:lnSpc>
              <a:spcBef>
                <a:spcPct val="0"/>
              </a:spcBef>
            </a:pPr>
            <a:endParaRPr lang="en-US" sz="1356" dirty="0">
              <a:solidFill>
                <a:srgbClr val="FFFFFF"/>
              </a:solidFill>
              <a:latin typeface="Montserrat Semi-Bold Bold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ADA246-E80F-416A-9CD6-1A6776C88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120" y="16682"/>
            <a:ext cx="1823349" cy="8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33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55598-AD18-D9B5-E401-7840B5C10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408373"/>
            <a:ext cx="8241030" cy="1207363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Архетипы токенизации</a:t>
            </a:r>
            <a:br>
              <a:rPr lang="ru-RU" dirty="0"/>
            </a:b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Tokenization of Everything: Towards a Framework for Understanding the Potentials of Tokenized Assets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Источник: 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https://www.researchgate.net/publication/352903703_The_Tokenization_of_Everything_Towards_a_Framework_for_Understanding_the_Potentials_of_Tokenized_Assets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B21840-5101-1638-13C0-395266EF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2777490"/>
            <a:ext cx="8619979" cy="32232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Программируемые деньги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programmable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Умные банковские активы (Smart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bankable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неликвидных активов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Opening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illiquid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Токенизированный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краудфандинг (Crowd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сервисам (Service Access)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платформой (Platform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суверенитет (Digital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Sovereignty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Токенизация отслеживания (Track &amp;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Tracing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146B62-C3FB-47AE-B3A3-D05B91797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992" y="0"/>
            <a:ext cx="139000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0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7A4B2-902B-44B9-A2B4-59A54C6D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информационно-коммуникационного пространства:</a:t>
            </a:r>
            <a:br>
              <a:rPr lang="ru-RU" sz="18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электронного к цифровому взаимодействию</a:t>
            </a:r>
            <a:br>
              <a:rPr lang="ru-RU" sz="1800" b="1" i="1" u="none" strike="noStrike" baseline="0" dirty="0">
                <a:latin typeface="MinionPro-BoldIt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50925D-8B57-4E0C-B47B-168472557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99643"/>
            <a:ext cx="7886700" cy="420330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EBFFE1-C2D7-4B35-8040-50744F7E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015AD4-ED57-4AF9-B60E-2BAC26DDE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2" t="5315" r="6745" b="12117"/>
          <a:stretch/>
        </p:blipFill>
        <p:spPr>
          <a:xfrm>
            <a:off x="532660" y="1420427"/>
            <a:ext cx="7982690" cy="468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5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79897" y="0"/>
            <a:ext cx="6076540" cy="41556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развития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6">
            <a:extLst>
              <a:ext uri="{FF2B5EF4-FFF2-40B4-BE49-F238E27FC236}">
                <a16:creationId xmlns:a16="http://schemas.microsoft.com/office/drawing/2014/main" id="{69FED09F-A16D-4A60-A51C-F03AB853F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205754"/>
              </p:ext>
            </p:extLst>
          </p:nvPr>
        </p:nvGraphicFramePr>
        <p:xfrm>
          <a:off x="79899" y="621437"/>
          <a:ext cx="8984204" cy="3123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9452">
                  <a:extLst>
                    <a:ext uri="{9D8B030D-6E8A-4147-A177-3AD203B41FA5}">
                      <a16:colId xmlns:a16="http://schemas.microsoft.com/office/drawing/2014/main" val="2684349510"/>
                    </a:ext>
                  </a:extLst>
                </a:gridCol>
                <a:gridCol w="4154752">
                  <a:extLst>
                    <a:ext uri="{9D8B030D-6E8A-4147-A177-3AD203B41FA5}">
                      <a16:colId xmlns:a16="http://schemas.microsoft.com/office/drawing/2014/main" val="434546829"/>
                    </a:ext>
                  </a:extLst>
                </a:gridCol>
              </a:tblGrid>
              <a:tr h="5205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</a:t>
                      </a:r>
                    </a:p>
                  </a:txBody>
                  <a:tcPr marL="51435" marR="51435" marT="25719" marB="25719"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</a:t>
                      </a:r>
                    </a:p>
                  </a:txBody>
                  <a:tcPr marL="51435" marR="51435" marT="25719" marB="25719"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164054"/>
                  </a:ext>
                </a:extLst>
              </a:tr>
              <a:tr h="2602781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Активная трансформация финансовой инфраструктуры;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смарт-контрактов может позволить сократить затраты на  запуск, администрирование, исполнение сделок, а  также потенциально снизить риск неисполнения - источник операционной эффективности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единой точки отказа или воздействия в  децентрализованном режиме потенциально может повысить технологическую устойчивость системы к 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киберрискам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Активная позиция мегарегулятора в вопросах, связанных с внедрением инноваций.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1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Несовершенство государственного регулирования;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финансовой, информационной, «цифровой» грамотности;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Неравномерность и несовершенство развития цифровой и финансовой инфраструктуры.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100" dirty="0"/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:a16="http://schemas.microsoft.com/office/drawing/2014/main" val="3484921130"/>
                  </a:ext>
                </a:extLst>
              </a:tr>
            </a:tbl>
          </a:graphicData>
        </a:graphic>
      </p:graphicFrame>
      <p:graphicFrame>
        <p:nvGraphicFramePr>
          <p:cNvPr id="9" name="Таблица 6">
            <a:extLst>
              <a:ext uri="{FF2B5EF4-FFF2-40B4-BE49-F238E27FC236}">
                <a16:creationId xmlns:a16="http://schemas.microsoft.com/office/drawing/2014/main" id="{69FED09F-A16D-4A60-A51C-F03AB853F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500373"/>
              </p:ext>
            </p:extLst>
          </p:nvPr>
        </p:nvGraphicFramePr>
        <p:xfrm>
          <a:off x="79896" y="3639845"/>
          <a:ext cx="8984203" cy="3371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5067">
                  <a:extLst>
                    <a:ext uri="{9D8B030D-6E8A-4147-A177-3AD203B41FA5}">
                      <a16:colId xmlns:a16="http://schemas.microsoft.com/office/drawing/2014/main" val="2684349510"/>
                    </a:ext>
                  </a:extLst>
                </a:gridCol>
                <a:gridCol w="4199136">
                  <a:extLst>
                    <a:ext uri="{9D8B030D-6E8A-4147-A177-3AD203B41FA5}">
                      <a16:colId xmlns:a16="http://schemas.microsoft.com/office/drawing/2014/main" val="434546829"/>
                    </a:ext>
                  </a:extLst>
                </a:gridCol>
              </a:tblGrid>
              <a:tr h="3786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</a:t>
                      </a:r>
                    </a:p>
                  </a:txBody>
                  <a:tcPr marL="51435" marR="51435" marT="25719" marB="25719"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</a:t>
                      </a:r>
                    </a:p>
                  </a:txBody>
                  <a:tcPr marL="51435" marR="51435" marT="25719" marB="25719"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164054"/>
                  </a:ext>
                </a:extLst>
              </a:tr>
              <a:tr h="2589159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доверия населения к инновационным финансовым сервисам посредством развития систем безопасности;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инвестиционной активности населения;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Расширение продуктовой линейки финансовых продуктов;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Расширение международных взаимосвязей, выход на глобальные рынки.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100" dirty="0"/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Отток ликвидности из традиционного финансового бизнеса как угроза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финансовой стабильности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социальных рисков: создание новых автоматизированных сервисов ведет к сокращению персонала, ранее выполнявшего эти функции;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надлежащей правовой защиты интересов финансовых организаций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традиционные инструменты макропруденциальной политики могут стать недостаточно эффективными, так как они не охватывают сферу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</a:t>
                      </a: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100" dirty="0"/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:a16="http://schemas.microsoft.com/office/drawing/2014/main" val="3484921130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0AF4C8-6DD3-44E0-B131-000891D0F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226" y="0"/>
            <a:ext cx="1322773" cy="6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6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0C00F-0EAB-441C-8770-4A27523F0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27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Обзор   основных   определений 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DeFi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(выбор за вами)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2A9A14C-6C4E-4D1C-8BD1-DA6CCD1518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660217"/>
              </p:ext>
            </p:extLst>
          </p:nvPr>
        </p:nvGraphicFramePr>
        <p:xfrm>
          <a:off x="124287" y="678727"/>
          <a:ext cx="8877670" cy="6070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7670">
                  <a:extLst>
                    <a:ext uri="{9D8B030D-6E8A-4147-A177-3AD203B41FA5}">
                      <a16:colId xmlns:a16="http://schemas.microsoft.com/office/drawing/2014/main" val="1886121720"/>
                    </a:ext>
                  </a:extLst>
                </a:gridCol>
              </a:tblGrid>
              <a:tr h="233986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инфраструктура, основанная на открытых протоколах и децентрализованных приложениях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1" marR="200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716915"/>
                  </a:ext>
                </a:extLst>
              </a:tr>
              <a:tr h="437615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Открытая финансовая система, основанная на технологии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блокчейна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отсутствии централизованных финансовых посредников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1" marR="200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093447"/>
                  </a:ext>
                </a:extLst>
              </a:tr>
              <a:tr h="65642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Альтернативная форма финансового планирования, которая позволяет обойти неэффективные правительственные учреждения и неплатежеспособные банки и базируется на децентрализованных приложениях, работающих с использованием протоколов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блокчейн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1" marR="200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447822"/>
                  </a:ext>
                </a:extLst>
              </a:tr>
              <a:tr h="82597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Развивающаяся область на стыке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блокчейна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цифровых активов и финансовых сервисов, которые, используя протоколы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блокчейна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устраняют финансовых посредников с помощью специальных финансовых сервисов (децентрализованных приложений 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decentralized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applications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dapps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)), используемых без единого централизованного механизма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1" marR="200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132892"/>
                  </a:ext>
                </a:extLst>
              </a:tr>
              <a:tr h="467971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Децентрализованная база данных, хранящаяся на некотором числе узлов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1" marR="200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84146"/>
                  </a:ext>
                </a:extLst>
              </a:tr>
              <a:tr h="437615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Одноуровневая (децентрализованная) модель кредитной системы на основе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блокчейн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-технологии с выделением отдельных участников и уровней их взаимодействия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1" marR="200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820510"/>
                  </a:ext>
                </a:extLst>
              </a:tr>
              <a:tr h="409474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сервисы на основе технологии распределенного реестра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1" marR="200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478372"/>
                  </a:ext>
                </a:extLst>
              </a:tr>
              <a:tr h="412986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инструменты, которые представляют из себя сервисы и приложения, созданные на базе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блокчейн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-платформ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1" marR="200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256291"/>
                  </a:ext>
                </a:extLst>
              </a:tr>
              <a:tr h="467971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 направление развития финансовой системы и создания в децентрализованной архитектуре аналогов традиционных инструментов управления финансами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1" marR="200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029141"/>
                  </a:ext>
                </a:extLst>
              </a:tr>
              <a:tr h="437615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Альтернативная финансовая система, целью которой является тиражирование существующих финансовых услуг более открытым и транспарентным образом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1" marR="200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224411"/>
                  </a:ext>
                </a:extLst>
              </a:tr>
              <a:tr h="58496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функционирования децентрализованных сервисов, приложений 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Dapps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и протоколов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1" marR="200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093931"/>
                  </a:ext>
                </a:extLst>
              </a:tr>
              <a:tr h="65642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организации финансов, в которой отсутствуют посредники, сделки осуществляются автоматически при помощи смарт-контрактов, исполняющихся на базе технологии распределенного реестра, а пользователи осуществляют непосредственный контроль над своими активами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1" marR="200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59282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25EB39-D05E-4F88-8D03-370C9ED7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082E2D-10B0-4A77-BFEC-CC3F29AA0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992" y="-25830"/>
            <a:ext cx="139000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4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D7C4E-9692-48A2-8460-89AFFC6B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 VS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D05B370-E44F-476E-B692-1A0EA51CF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496" y="1376039"/>
            <a:ext cx="8613972" cy="5273335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D8189E-47BE-4FA2-B492-D5BC24A5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14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D0D33A-8157-487E-8982-29085EF65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992" y="0"/>
            <a:ext cx="139000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97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8A2DA-C71D-4418-856E-8925B761B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137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финансовый рынок</a:t>
            </a:r>
            <a:endParaRPr lang="ru-RU" sz="2400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C2836FDA-DB77-41EF-A57D-895AB5D64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056463"/>
              </p:ext>
            </p:extLst>
          </p:nvPr>
        </p:nvGraphicFramePr>
        <p:xfrm>
          <a:off x="79900" y="878889"/>
          <a:ext cx="8922058" cy="5923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907">
                  <a:extLst>
                    <a:ext uri="{9D8B030D-6E8A-4147-A177-3AD203B41FA5}">
                      <a16:colId xmlns:a16="http://schemas.microsoft.com/office/drawing/2014/main" val="769176561"/>
                    </a:ext>
                  </a:extLst>
                </a:gridCol>
                <a:gridCol w="6117151">
                  <a:extLst>
                    <a:ext uri="{9D8B030D-6E8A-4147-A177-3AD203B41FA5}">
                      <a16:colId xmlns:a16="http://schemas.microsoft.com/office/drawing/2014/main" val="1871836015"/>
                    </a:ext>
                  </a:extLst>
                </a:gridCol>
              </a:tblGrid>
              <a:tr h="42984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 рынка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(результат) влияния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642272"/>
                  </a:ext>
                </a:extLst>
              </a:tr>
              <a:tr h="137787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Поставщики финансовых услуг (субъекты рынка)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субъекты рынка и усиление конкуренции между поставщиками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инструменты и методы конкуренции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маркетинговые стратегии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риски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169091"/>
                  </a:ext>
                </a:extLst>
              </a:tr>
              <a:tr h="90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Потребители финансовых услуг (субъекты рынка)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потребности и новые возможности их удовлетворения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требования в финансовой, информационной, цифровой грамотности, финансовой инклюзивности и вовлеченности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риски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546931"/>
                  </a:ext>
                </a:extLst>
              </a:tr>
              <a:tr h="74193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услуги и продукты (объекты рынка)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финансовые услуги и продукты и способы их продвижения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ускоренное появление новых продуктов и услуг на основе инноваций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588813"/>
                  </a:ext>
                </a:extLst>
              </a:tr>
              <a:tr h="90453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Инфраструктура рынка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ускоренное развитие информационно-коммуникационного блока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правовой инфраструктуре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кадровой инфраструктуре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749587"/>
                  </a:ext>
                </a:extLst>
              </a:tr>
              <a:tr h="74193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Регулятор финансового рынка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вызовы к инструментам и методам регулирования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особой стратегии развития финансового рынка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925908"/>
                  </a:ext>
                </a:extLst>
              </a:tr>
              <a:tr h="74193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 финансового рынка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???????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071362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1FE96A-9034-4B1C-B639-CB3062DD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E23878-F629-41F3-AADE-2527E4DB7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942" y="138485"/>
            <a:ext cx="969348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88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3163" y="3599590"/>
            <a:ext cx="3255263" cy="36662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16</a:t>
            </a:fld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257453" y="1"/>
            <a:ext cx="7102134" cy="1233487"/>
          </a:xfrm>
          <a:prstGeom prst="homePlat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7884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финансовой сферы: новые реалии и факторы 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94847AF-B1B7-D7C3-EA6B-6D793F37EFDC}"/>
              </a:ext>
            </a:extLst>
          </p:cNvPr>
          <p:cNvGraphicFramePr/>
          <p:nvPr/>
        </p:nvGraphicFramePr>
        <p:xfrm>
          <a:off x="905522" y="2153413"/>
          <a:ext cx="7102135" cy="3120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7199" y="136524"/>
            <a:ext cx="969348" cy="3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62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DC5D2-A72D-83C3-13F4-3A864E8D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Децентрализованная автономная организация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 институциональном компоненте финансового рынка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B9D89E-094C-2678-4EB8-76F3D7EED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8012430" cy="3263504"/>
          </a:xfrm>
        </p:spPr>
        <p:txBody>
          <a:bodyPr>
            <a:noAutofit/>
          </a:bodyPr>
          <a:lstStyle/>
          <a:p>
            <a:pPr algn="l" fontAlgn="base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Децентрализованная автономная организация (DAO) - это революционная организационная модель, воплощающая децентрализованный дух Web3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Wingdings" panose="05000000000000000000" pitchFamily="2" charset="2"/>
              <a:buChar char="ü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DAO – это бизнес-структура, в которой контроль распределен, а не иерархичен.</a:t>
            </a:r>
          </a:p>
          <a:p>
            <a:pPr algn="l" fontAlgn="base">
              <a:buFont typeface="Wingdings" panose="05000000000000000000" pitchFamily="2" charset="2"/>
              <a:buChar char="ü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DAO организованы с использованием смарт-контрактов, при этом участники используют токены управления для голосования по таким темам, как распределение средств.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DAO управляются смарт-контрактами, которые обеспечивают соблюдение результатов голосования, обеспечивая прозрачную и справедливую систему принятия решений.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новая модель управления по-настоящему демократична, поскольку все пользователи также являются инвесторами и владельцами организации.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Совпадение интересов всех сторон создает высокомотивированное сообщество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3C2F12-6EEB-4CF7-9ECE-7775DCDD7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817" y="0"/>
            <a:ext cx="1170533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34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031423" y="395270"/>
            <a:ext cx="1172239" cy="415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9052" y="1093734"/>
            <a:ext cx="578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российского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финтех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-рынка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74415630"/>
              </p:ext>
            </p:extLst>
          </p:nvPr>
        </p:nvGraphicFramePr>
        <p:xfrm>
          <a:off x="1636571" y="1705638"/>
          <a:ext cx="5891645" cy="3161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17223" y="4924715"/>
            <a:ext cx="3429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Распределение инновационных финансовых услуг 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по количеству компаний в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России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54368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2646" y="857251"/>
            <a:ext cx="6678711" cy="39241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1" rIns="68580" bIns="3429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 и финансиализация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A68ED9-4AC5-493A-AB90-9E8C04C70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313167"/>
            <a:ext cx="6847599" cy="405765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D694C6-4454-44FF-873F-6838C218F25E}"/>
              </a:ext>
            </a:extLst>
          </p:cNvPr>
          <p:cNvSpPr/>
          <p:nvPr/>
        </p:nvSpPr>
        <p:spPr>
          <a:xfrm>
            <a:off x="2781675" y="5308254"/>
            <a:ext cx="3580655" cy="71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1" i="1" dirty="0">
                <a:latin typeface="Times New Roman" panose="02020603050405020304" pitchFamily="18" charset="0"/>
                <a:ea typeface="Favorit Pro Medium" panose="02000006030000020004" pitchFamily="2" charset="0"/>
                <a:cs typeface="Times New Roman" panose="02020603050405020304" pitchFamily="18" charset="0"/>
              </a:rPr>
              <a:t>Две трети взрослого населения, не охваченного банковскими услугами, имеют мобильный телефон</a:t>
            </a:r>
          </a:p>
        </p:txBody>
      </p:sp>
    </p:spTree>
    <p:extLst>
      <p:ext uri="{BB962C8B-B14F-4D97-AF65-F5344CB8AC3E}">
        <p14:creationId xmlns:p14="http://schemas.microsoft.com/office/powerpoint/2010/main" val="249655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47969-CFC5-4D7C-9102-75CA7E5B3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DeFi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как альтернатива сфере традиционных (централизованных) финансов (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Traditional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Finance,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TradFi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DeFi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CeFi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).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B08CBA-4CA6-4756-B6E5-B303622F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99317"/>
            <a:ext cx="7886700" cy="387764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Появление и развитие децентрализованных финансов как отклик на уязвимые места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TradFi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Fi)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процесса цифровизации.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Факторы, определяющие интерес к альтернативным финансам.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Меняет ли новая модель организации финансовых отношений сущностные особенности финансов, денег и кредита?</a:t>
            </a:r>
          </a:p>
          <a:p>
            <a:pPr marL="0" indent="0">
              <a:buNone/>
            </a:pPr>
            <a:r>
              <a:rPr lang="ru-RU" sz="135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4C4A63-5EBF-46A2-A804-2A936BB4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8EBC98-386F-40F1-AEBF-C1D09636F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992" y="0"/>
            <a:ext cx="139000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73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395" y="204187"/>
            <a:ext cx="7468590" cy="56169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1" rIns="68580" bIns="3429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 институциональном компоненте: динамика численности кредитных организаций России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BE1F1-EEF8-041B-26F9-8E9395F4795D}"/>
              </a:ext>
            </a:extLst>
          </p:cNvPr>
          <p:cNvSpPr txBox="1"/>
          <p:nvPr/>
        </p:nvSpPr>
        <p:spPr>
          <a:xfrm>
            <a:off x="1207550" y="4846645"/>
            <a:ext cx="6751967" cy="715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1" dirty="0">
                <a:latin typeface="Times New Roman" panose="02020603050405020304" pitchFamily="18" charset="0"/>
                <a:ea typeface="Calibri" panose="020F0502020204030204" pitchFamily="34" charset="0"/>
              </a:rPr>
              <a:t>Банковская система России с 2004 г. находится в состоянии институционального сокращения кредитных организаций. На начало 2023 г. в России - 361 кредитная организация, из которых 326 банков и 33 небанковских кредитных организаций. </a:t>
            </a:r>
            <a:endParaRPr lang="ru-RU" sz="1351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64853A2-58C8-F625-7CE9-B86E7619B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284304"/>
              </p:ext>
            </p:extLst>
          </p:nvPr>
        </p:nvGraphicFramePr>
        <p:xfrm>
          <a:off x="275207" y="887767"/>
          <a:ext cx="8424909" cy="3874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11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141" y="319597"/>
            <a:ext cx="7009946" cy="1074198"/>
          </a:xfrm>
        </p:spPr>
        <p:txBody>
          <a:bodyPr>
            <a:normAutofit/>
          </a:bodyPr>
          <a:lstStyle/>
          <a:p>
            <a:pPr algn="ctr"/>
            <a:r>
              <a:rPr lang="ru-RU" sz="18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новации и проблемы потребительского поведения: ВЗГЛЯД ПОТРЕБИТЕЛЯ!!!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141" y="1642369"/>
            <a:ext cx="8036209" cy="450985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19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22</a:t>
            </a:fld>
            <a:endParaRPr lang="ru-RU"/>
          </a:p>
        </p:txBody>
      </p:sp>
      <p:grpSp>
        <p:nvGrpSpPr>
          <p:cNvPr id="5" name="Схема 4"/>
          <p:cNvGrpSpPr>
            <a:grpSpLocks/>
          </p:cNvGrpSpPr>
          <p:nvPr/>
        </p:nvGrpSpPr>
        <p:grpSpPr bwMode="auto">
          <a:xfrm>
            <a:off x="257452" y="1029811"/>
            <a:ext cx="8513686" cy="5211192"/>
            <a:chOff x="0" y="2153"/>
            <a:chExt cx="92596" cy="83534"/>
          </a:xfrm>
        </p:grpSpPr>
        <p:sp>
          <p:nvSpPr>
            <p:cNvPr id="6" name="Стрелка вправо 5"/>
            <p:cNvSpPr>
              <a:spLocks noChangeArrowheads="1"/>
            </p:cNvSpPr>
            <p:nvPr/>
          </p:nvSpPr>
          <p:spPr bwMode="auto">
            <a:xfrm>
              <a:off x="0" y="2153"/>
              <a:ext cx="92132" cy="12235"/>
            </a:xfrm>
            <a:prstGeom prst="rightArrow">
              <a:avLst>
                <a:gd name="adj1" fmla="val 50000"/>
                <a:gd name="adj2" fmla="val 50014"/>
              </a:avLst>
            </a:prstGeom>
            <a:gradFill rotWithShape="0">
              <a:gsLst>
                <a:gs pos="0">
                  <a:srgbClr val="23527D"/>
                </a:gs>
                <a:gs pos="80000">
                  <a:srgbClr val="316DA4"/>
                </a:gs>
                <a:gs pos="100000">
                  <a:srgbClr val="2F6EA7"/>
                </a:gs>
              </a:gsLst>
              <a:lin ang="16200000"/>
            </a:gradFill>
            <a:ln>
              <a:noFill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153" tIns="77153" rIns="190500" bIns="171316" anchor="ctr" anchorCtr="0" upright="1">
              <a:noAutofit/>
            </a:bodyPr>
            <a:lstStyle/>
            <a:p>
              <a:endParaRPr lang="ru-RU" sz="1351"/>
            </a:p>
          </p:txBody>
        </p:sp>
        <p:sp>
          <p:nvSpPr>
            <p:cNvPr id="7" name="Прямоугольник 6"/>
            <p:cNvSpPr>
              <a:spLocks noChangeArrowheads="1"/>
            </p:cNvSpPr>
            <p:nvPr/>
          </p:nvSpPr>
          <p:spPr bwMode="auto">
            <a:xfrm>
              <a:off x="155" y="10712"/>
              <a:ext cx="23611" cy="7497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9525">
              <a:solidFill>
                <a:schemeClr val="accent1">
                  <a:lumMod val="100000"/>
                  <a:lumOff val="0"/>
                </a:schemeClr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0" vert="horz" wrap="square" lIns="91440" tIns="91440" rIns="91440" bIns="91440" anchor="t" anchorCtr="0" upright="1">
              <a:noAutofit/>
            </a:bodyPr>
            <a:lstStyle/>
            <a:p>
              <a:pPr algn="just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Стейкхолдерами формирования новой модели финансов всегда являются люди</a:t>
              </a:r>
              <a:r>
                <a:rPr lang="ru-RU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just"/>
              <a:r>
                <a:rPr lang="ru-RU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(д</a:t>
              </a:r>
              <a:r>
                <a:rPr lang="ru-RU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аже если мы встречаемся с операциями </a:t>
              </a:r>
              <a:r>
                <a:rPr lang="ru-RU" sz="1400" dirty="0">
                  <a:solidFill>
                    <a:srgbClr val="33333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М2М (</a:t>
              </a:r>
              <a:r>
                <a:rPr lang="ru-RU" sz="1400" dirty="0" err="1">
                  <a:solidFill>
                    <a:srgbClr val="33333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Mashine-to-Mashine</a:t>
              </a:r>
              <a:r>
                <a:rPr lang="ru-RU" sz="1400" dirty="0">
                  <a:solidFill>
                    <a:srgbClr val="33333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) – люди – наблюдатели, создатели, </a:t>
              </a:r>
              <a:r>
                <a:rPr lang="ru-RU" sz="1400" dirty="0" err="1">
                  <a:solidFill>
                    <a:srgbClr val="33333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фальсфикаторы</a:t>
              </a:r>
              <a:r>
                <a:rPr lang="ru-RU" sz="1400" dirty="0">
                  <a:solidFill>
                    <a:srgbClr val="33333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endPara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трелка вправо 7"/>
            <p:cNvSpPr>
              <a:spLocks noChangeArrowheads="1"/>
            </p:cNvSpPr>
            <p:nvPr/>
          </p:nvSpPr>
          <p:spPr bwMode="auto">
            <a:xfrm>
              <a:off x="23611" y="6826"/>
              <a:ext cx="68985" cy="14388"/>
            </a:xfrm>
            <a:prstGeom prst="rightArrow">
              <a:avLst>
                <a:gd name="adj1" fmla="val 50000"/>
                <a:gd name="adj2" fmla="val 49999"/>
              </a:avLst>
            </a:prstGeom>
            <a:gradFill rotWithShape="0">
              <a:gsLst>
                <a:gs pos="0">
                  <a:srgbClr val="6C84A0"/>
                </a:gs>
                <a:gs pos="80000">
                  <a:srgbClr val="8EADD2"/>
                </a:gs>
                <a:gs pos="100000">
                  <a:srgbClr val="8EAED4"/>
                </a:gs>
              </a:gsLst>
              <a:lin ang="16200000"/>
            </a:gradFill>
            <a:ln>
              <a:noFill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153" tIns="77153" rIns="190500" bIns="171316" anchor="ctr" anchorCtr="0" upright="1">
              <a:noAutofit/>
            </a:bodyPr>
            <a:lstStyle/>
            <a:p>
              <a:endParaRPr lang="ru-RU" sz="1351"/>
            </a:p>
          </p:txBody>
        </p:sp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23611" y="17221"/>
              <a:ext cx="31792" cy="68466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9525">
              <a:solidFill>
                <a:schemeClr val="accent1">
                  <a:lumMod val="100000"/>
                  <a:lumOff val="0"/>
                </a:schemeClr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0" vert="horz" wrap="square" lIns="80011" tIns="80011" rIns="80011" bIns="80011" anchor="t" anchorCtr="0" upright="1">
              <a:no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«Новые реалии нового мира» усиливают необходимость изучения вовлеченности человека в экономические процессы в условиях </a:t>
              </a:r>
              <a:r>
                <a:rPr lang="ru-RU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сочетания финансиализации экономики с цифровизацией (цифровая финансиализация).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</a:pPr>
              <a:endParaRPr lang="ru-RU" sz="135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Стрелка вправо 9"/>
            <p:cNvSpPr>
              <a:spLocks noChangeArrowheads="1"/>
            </p:cNvSpPr>
            <p:nvPr/>
          </p:nvSpPr>
          <p:spPr bwMode="auto">
            <a:xfrm>
              <a:off x="55403" y="13620"/>
              <a:ext cx="36345" cy="14389"/>
            </a:xfrm>
            <a:prstGeom prst="rightArrow">
              <a:avLst>
                <a:gd name="adj1" fmla="val 50000"/>
                <a:gd name="adj2" fmla="val 49998"/>
              </a:avLst>
            </a:prstGeom>
            <a:gradFill rotWithShape="0">
              <a:gsLst>
                <a:gs pos="0">
                  <a:srgbClr val="6C84A0"/>
                </a:gs>
                <a:gs pos="80000">
                  <a:srgbClr val="8EADD2"/>
                </a:gs>
                <a:gs pos="100000">
                  <a:srgbClr val="8EAED4"/>
                </a:gs>
              </a:gsLst>
              <a:lin ang="16200000"/>
            </a:gradFill>
            <a:ln>
              <a:noFill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153" tIns="77153" rIns="190500" bIns="171316" anchor="ctr" anchorCtr="0" upright="1">
              <a:noAutofit/>
            </a:bodyPr>
            <a:lstStyle/>
            <a:p>
              <a:endParaRPr lang="ru-RU" sz="1351"/>
            </a:p>
          </p:txBody>
        </p:sp>
        <p:sp>
          <p:nvSpPr>
            <p:cNvPr id="11" name="Прямоугольник 10"/>
            <p:cNvSpPr>
              <a:spLocks noChangeArrowheads="1"/>
            </p:cNvSpPr>
            <p:nvPr/>
          </p:nvSpPr>
          <p:spPr bwMode="auto">
            <a:xfrm>
              <a:off x="55403" y="24315"/>
              <a:ext cx="35886" cy="61372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9525">
              <a:solidFill>
                <a:schemeClr val="accent1">
                  <a:lumMod val="100000"/>
                  <a:lumOff val="0"/>
                </a:schemeClr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0" vert="horz" wrap="square" lIns="80011" tIns="80011" rIns="80011" bIns="80011" anchor="t" anchorCtr="0" upright="1">
              <a:no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Современная технологическая повестка базируется на теории  зарождении нового типа общества, воспринимающего информацию, коммуникации и инновации как единую конструкцию в контексте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движущей силы общественного прогресса.</a:t>
              </a:r>
            </a:p>
            <a:p>
              <a:pPr marL="0" indent="0" algn="just">
                <a:buNone/>
              </a:pPr>
              <a:r>
                <a:rPr lang="ru-RU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Это н</a:t>
              </a:r>
              <a:r>
                <a:rPr lang="ru-RU" sz="1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е только качественно новая индустрия – изменения во все сферах общественной жизни – экономических отношениях, управлении, в ценностях и мотивах человеческой деятельности, культуре, которые ожидают нас завтра, в мире ноосферы. </a:t>
              </a:r>
              <a:r>
                <a:rPr lang="ru-RU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ru-RU" sz="12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зменения, происходящие в экономике, влекут рождение качественно новой системы отношений – </a:t>
              </a:r>
              <a:r>
                <a:rPr lang="ru-RU" sz="12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ноономики. </a:t>
              </a:r>
            </a:p>
            <a:p>
              <a:pPr marL="0" indent="0" algn="r">
                <a:buNone/>
              </a:pPr>
              <a:r>
                <a:rPr lang="ru-RU" sz="12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С. Д. </a:t>
              </a:r>
              <a:r>
                <a:rPr lang="ru-RU" sz="1200" b="0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Бодрунов</a:t>
              </a:r>
              <a:endParaRPr lang="ru-RU" sz="1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4000"/>
                </a:lnSpc>
              </a:pP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4000"/>
                </a:lnSpc>
              </a:pPr>
              <a:endParaRPr lang="ru-RU" sz="135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Пятиугольник 11"/>
          <p:cNvSpPr/>
          <p:nvPr/>
        </p:nvSpPr>
        <p:spPr>
          <a:xfrm>
            <a:off x="142043" y="124348"/>
            <a:ext cx="6705261" cy="681037"/>
          </a:xfrm>
          <a:prstGeom prst="homePlat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7884"/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потребители финансовых услуг</a:t>
            </a: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681" y="0"/>
            <a:ext cx="969348" cy="3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58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59C89-2C56-45D8-A655-C6431972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64758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Меняет ли новая модель организации финансовых отношений сущностные особенности финансов, денег и кредита?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267C12-30F9-4390-860E-63190420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28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отсутствие четкого юридического статуса и нормативно-правовой базы регулирования обращения разных типов криптознаков: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 г. в глобальном рейтинге по количеству пользователей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криптознаками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иных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занимала пятое место с 200 000 пользователей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г. более 10 миллионов молодых людей открыли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криптокошельки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которые уже перевели значительные средства, превышающие, по разным оценкам, десяток триллионов рублей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(отчет о результатах деятельности Правительства Российской Федерации,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Мишустин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М.В.)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всему миру набирают популярность расчеты цифровыми финансовыми инструментами с различными опциями, которые становятся все изощреннее. 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24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5AF947-939C-4409-9778-8DA5D6849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90376"/>
            <a:ext cx="117663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40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населения, владеющая криптоактивами, 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год, %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- второе место – 11,9%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634909"/>
              </p:ext>
            </p:extLst>
          </p:nvPr>
        </p:nvGraphicFramePr>
        <p:xfrm>
          <a:off x="532661" y="1784412"/>
          <a:ext cx="8060924" cy="4305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91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 и интерес к криптоактивам в различных формах: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среднего количества ежедневно активных цифровых кошельков топ-10 наиболее популярных систем (справа), ед.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678089"/>
              </p:ext>
            </p:extLst>
          </p:nvPr>
        </p:nvGraphicFramePr>
        <p:xfrm>
          <a:off x="523783" y="2226469"/>
          <a:ext cx="7991567" cy="41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68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E9351-9997-442F-89C3-EEC116FF0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количества (слева) и объема (справа) транзакций криптовалютами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974187-576B-4A12-84A8-3DA5CF96B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4124942"/>
            <a:ext cx="7886700" cy="435133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859F02-3EF3-4E66-A4C8-8139D284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27</a:t>
            </a:fld>
            <a:endParaRPr lang="ru-RU"/>
          </a:p>
        </p:txBody>
      </p:sp>
      <p:pic>
        <p:nvPicPr>
          <p:cNvPr id="1028" name="Рисунок 1">
            <a:extLst>
              <a:ext uri="{FF2B5EF4-FFF2-40B4-BE49-F238E27FC236}">
                <a16:creationId xmlns:a16="http://schemas.microsoft.com/office/drawing/2014/main" id="{C0F22952-3B50-4239-9A46-ECEA48B08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8" y="1690689"/>
            <a:ext cx="8380521" cy="42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629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/>
          </p:cNvSpPr>
          <p:nvPr/>
        </p:nvSpPr>
        <p:spPr bwMode="auto">
          <a:xfrm>
            <a:off x="0" y="1216242"/>
            <a:ext cx="9037468" cy="5521910"/>
          </a:xfrm>
          <a:prstGeom prst="rect">
            <a:avLst/>
          </a:prstGeom>
          <a:ln w="12700">
            <a:miter lim="400000"/>
          </a:ln>
        </p:spPr>
        <p:txBody>
          <a:bodyPr lIns="25716" tIns="25716" rIns="25716" bIns="25716">
            <a:normAutofit fontScale="92500" lnSpcReduction="20000"/>
          </a:bodyPr>
          <a:lstStyle>
            <a:lvl1pPr marL="0" marR="0" indent="0" algn="l" defTabSz="9144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 sz="1200" b="0" i="0" u="none" strike="noStrike" cap="none" spc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 sz="1200" b="0" i="0" u="none" strike="noStrike" cap="none" spc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 sz="1200" b="0" i="0" u="none" strike="noStrike" cap="none" spc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 sz="1200" b="0" i="0" u="none" strike="noStrike" cap="none" spc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 sz="1200" b="0" i="0" u="none" strike="noStrike" cap="none" spc="0">
                <a:ln>
                  <a:noFill/>
                </a:ln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057400" marR="0" indent="-228600" algn="l" defTabSz="9144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defRPr sz="1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514600" marR="0" indent="-228600" algn="l" defTabSz="9144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defRPr sz="1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971800" marR="0" indent="-228600" algn="l" defTabSz="9144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defRPr sz="1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indent="0" algn="l" defTabSz="9144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 sz="1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929" indent="-192929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latin typeface="Book Antiqua" panose="02040602050305030304" pitchFamily="18" charset="0"/>
              </a:rPr>
              <a:t>В основе интегральной конструкции понятия «деньги» лежит их определение как экономической категории. </a:t>
            </a:r>
          </a:p>
          <a:p>
            <a:pPr marL="192929" indent="-192929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latin typeface="Book Antiqua" panose="02040602050305030304" pitchFamily="18" charset="0"/>
              </a:rPr>
              <a:t>Фундаментальность денег как экономической категории позволяет определять их как воспроизводственную экономическую категорию. </a:t>
            </a:r>
          </a:p>
          <a:p>
            <a:pPr marL="192929" indent="-192929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latin typeface="Book Antiqua" panose="02040602050305030304" pitchFamily="18" charset="0"/>
              </a:rPr>
              <a:t>Вместе с тем, внутреннее содержание денег внешне проявляется через функции денег, которые реализуются и определяют роль денег в экономике. </a:t>
            </a:r>
          </a:p>
          <a:p>
            <a:pPr marL="192929" indent="-192929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latin typeface="Book Antiqua" panose="02040602050305030304" pitchFamily="18" charset="0"/>
              </a:rPr>
              <a:t>Важность денег в воспроизводственном процессе приводит к необходимости определения их форм и видов, при этом, исключительно для целей раскрытия сложной конструкции денег не имеет значения, в какой форме или виде они реализуются.</a:t>
            </a:r>
          </a:p>
          <a:p>
            <a:pPr marL="192929" indent="-192929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latin typeface="Book Antiqua" panose="02040602050305030304" pitchFamily="18" charset="0"/>
              </a:rPr>
              <a:t>Для определения объекта денег применимы выводы в рамках институциональной теории, а именно то, что деньги появляются как неформальный институт, как некое соглашение, регламент поведения, который никто не навязывает. </a:t>
            </a:r>
          </a:p>
          <a:p>
            <a:pPr marL="192929" indent="-192929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latin typeface="Book Antiqua" panose="02040602050305030304" pitchFamily="18" charset="0"/>
              </a:rPr>
              <a:t>Важность денег для экономики и устойчивости экономической системы приводит к необходимости их количественного измерения.</a:t>
            </a:r>
          </a:p>
          <a:p>
            <a:pPr marL="192929" indent="-192929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500" dirty="0">
                <a:latin typeface="Book Antiqua" panose="02040602050305030304" pitchFamily="18" charset="0"/>
              </a:rPr>
              <a:t>Деньги выступают как интегральный институт, состоящий из института денег и его формы существования в различных сферах: для экономических отношений – в виде эмиссии и оборота денежных средств, для правовых отношений – в виде формально прописанных правовых норм в отношении эмиссии и оборота денежных средств</a:t>
            </a:r>
            <a:r>
              <a:rPr lang="ru-RU" sz="1500" dirty="0">
                <a:latin typeface="Book Antiqua" panose="02040602050305030304" pitchFamily="18" charset="0"/>
              </a:rPr>
              <a:t>, </a:t>
            </a:r>
            <a:r>
              <a:rPr lang="en-US" sz="1500" dirty="0">
                <a:latin typeface="Book Antiqua" panose="02040602050305030304" pitchFamily="18" charset="0"/>
              </a:rPr>
              <a:t>для психологических аспектов – в виде специфических норм и правил поведения людей по отношению к использованию денежных средств в различных </a:t>
            </a:r>
            <a:r>
              <a:rPr lang="ru-RU" sz="1500" dirty="0">
                <a:latin typeface="Book Antiqua" panose="02040602050305030304" pitchFamily="18" charset="0"/>
              </a:rPr>
              <a:t>в различных экономических процессах.</a:t>
            </a:r>
          </a:p>
          <a:p>
            <a:pPr>
              <a:lnSpc>
                <a:spcPct val="120000"/>
              </a:lnSpc>
            </a:pPr>
            <a:endParaRPr lang="ru-RU" sz="1239" dirty="0">
              <a:latin typeface="Book Antiqua" panose="02040602050305030304" pitchFamily="18" charset="0"/>
            </a:endParaRPr>
          </a:p>
          <a:p>
            <a:pPr marL="128579" indent="-128579" defTabSz="514320">
              <a:buFontTx/>
              <a:buAutoNum type="arabicPeriod"/>
              <a:defRPr/>
            </a:pPr>
            <a:endParaRPr lang="ru-RU" sz="675" dirty="0">
              <a:latin typeface="Calibri"/>
            </a:endParaRPr>
          </a:p>
          <a:p>
            <a:pPr marL="128579" indent="-128579" defTabSz="514320">
              <a:buFontTx/>
              <a:buAutoNum type="arabicPeriod"/>
              <a:defRPr/>
            </a:pPr>
            <a:endParaRPr lang="ru-RU" sz="675" dirty="0">
              <a:latin typeface="Calibri"/>
            </a:endParaRPr>
          </a:p>
          <a:p>
            <a:pPr marL="128579" indent="-128579" defTabSz="514320">
              <a:buFontTx/>
              <a:buAutoNum type="arabicPeriod"/>
              <a:defRPr/>
            </a:pPr>
            <a:endParaRPr lang="ru-RU" sz="675" dirty="0">
              <a:latin typeface="Calibri"/>
            </a:endParaRP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328474" y="284085"/>
            <a:ext cx="7675113" cy="932157"/>
          </a:xfrm>
          <a:prstGeom prst="rect">
            <a:avLst/>
          </a:prstGeom>
        </p:spPr>
        <p:txBody>
          <a:bodyPr vert="horz" lIns="51449" tIns="25724" rIns="51449" bIns="25724" rtlCol="0" anchor="t" anchorCtr="0">
            <a:noAutofit/>
          </a:bodyPr>
          <a:lstStyle>
            <a:lvl1pPr algn="l" defTabSz="914400">
              <a:spcBef>
                <a:spcPts val="0"/>
              </a:spcBef>
              <a:buNone/>
              <a:defRPr sz="2600">
                <a:solidFill>
                  <a:schemeClr val="tx1"/>
                </a:solidFill>
                <a:latin typeface="+mj-lt"/>
                <a:ea typeface="Verdana"/>
                <a:cs typeface="Verdana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современных денег как интегрального понятия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01973A-6748-418E-B576-9D0227EB8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898" y="76803"/>
            <a:ext cx="1176630" cy="41456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9947" y="1053355"/>
            <a:ext cx="70697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целей формализации необходим поиск общих свойств объекта денег, но: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2389" y="1953984"/>
            <a:ext cx="8168165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Ф.А. Хайек (1899–1992), выдающийся экономист и философ, лауреат Нобелевской премии по экономике.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Ф.А. Хайек в работе «Частные деньги» (1975 г.) отмечает, что разграничение между деньгами и не-деньгами не является верным,  если рассматривать  причинно-следственные связи в денежной сфере. Здесь мы обнаруживаем скорее непрерывное многообразие, где объекты с разной ценностью и разной степенью ликвидности постепенно переходят друг в друга, функционируя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деньги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Ф.А.Хайек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считает, что идея о наличие одной, явно определенной вещи, называемой «деньгами», легко отличимой от других -  юридическая фикция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(с.96-98)</a:t>
            </a:r>
          </a:p>
          <a:p>
            <a:pPr algn="just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828" y="103393"/>
            <a:ext cx="1368854" cy="639803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810000" y="5588130"/>
            <a:ext cx="1828800" cy="273844"/>
          </a:xfrm>
        </p:spPr>
        <p:txBody>
          <a:bodyPr/>
          <a:lstStyle/>
          <a:p>
            <a:fld id="{1A795590-CACE-428D-B5F7-D60A35719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5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DE70E-5A46-42B2-A686-04446F06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9" y="959645"/>
            <a:ext cx="5915025" cy="2523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исследования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D8D955-103D-4FCC-B933-A68C94ABB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1211977"/>
            <a:ext cx="8382185" cy="5478514"/>
          </a:xfrm>
        </p:spPr>
        <p:txBody>
          <a:bodyPr>
            <a:normAutofit fontScale="32500" lnSpcReduction="20000"/>
          </a:bodyPr>
          <a:lstStyle/>
          <a:p>
            <a:pPr marL="1048200" indent="-642923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целостного преставления и понимания инновационной модели организации финансовых отношений в новом формате информационно-коммуникационной среды, в которой обеспечивается опциональное цифровое сопровождение за счет технически неразрывно взаимоувязанных информационных процессов, исключая необходимость участия активных посредников и предоставляя личный контроль непосредственно пользователю ко всем типам информации, имеющей отношение к нему;</a:t>
            </a:r>
          </a:p>
          <a:p>
            <a:pPr marL="1048200" indent="-642923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модели организации децентрализованных финансов безотносительно типа используемых в контуре децентрализованных приложений расчетных инструментов, средств платежа или активов иного типа,  понимание потенциала и рисков  быстрого развития и масштабируемости </a:t>
            </a:r>
            <a:r>
              <a:rPr lang="ru-RU" sz="4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DeFi</a:t>
            </a:r>
            <a:r>
              <a:rPr lang="ru-RU" sz="4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240673-3AEE-4E1D-AA86-E2933E97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CBCCAB-6A3D-4589-B15B-937C62F35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992" y="0"/>
            <a:ext cx="139000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10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9947" y="1053355"/>
            <a:ext cx="70697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частных деньгах и цели ДКП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784" y="1765039"/>
            <a:ext cx="816816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предлагает кардинально новый способ достижения денежной стабильности — систему, основанную на конкуренции параллельных частных валют.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Ее идейная основа проста… </a:t>
            </a:r>
          </a:p>
          <a:p>
            <a:pPr marL="257175" indent="-257175" algn="just" fontAlgn="base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валюту следует считать обычным коммерческим товаром и потому следует производить рыночным способом.</a:t>
            </a:r>
          </a:p>
          <a:p>
            <a:pPr marL="257175" indent="-257175" algn="just" fontAlgn="base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правительство должно быть лишено своей монополии на создание денег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остановить повторяющиеся всплески инфляции и дефляции. </a:t>
            </a:r>
          </a:p>
          <a:p>
            <a:pPr marL="257175" indent="-257175" algn="just" fontAlgn="base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монополия должна быть заменена рыночным денежным порядком</a:t>
            </a:r>
          </a:p>
          <a:p>
            <a:pPr marL="257175" indent="-257175" algn="just"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частные производители денег могут свободно выпускать деньги и вступать в валютную конкуренцию.</a:t>
            </a:r>
          </a:p>
          <a:p>
            <a:pPr marL="257175" indent="-257175" algn="just" fontAlgn="base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граждане могут свободно выбирать, какую валюту они хотят использовать.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 fontAlgn="base">
              <a:buFont typeface="Wingdings" panose="05000000000000000000" pitchFamily="2" charset="2"/>
              <a:buChar char="ü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88" y="112526"/>
            <a:ext cx="1368854" cy="639803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810000" y="5588130"/>
            <a:ext cx="1828800" cy="273844"/>
          </a:xfrm>
        </p:spPr>
        <p:txBody>
          <a:bodyPr/>
          <a:lstStyle/>
          <a:p>
            <a:fld id="{1A795590-CACE-428D-B5F7-D60A35719B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76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/>
          </p:cNvSpPr>
          <p:nvPr/>
        </p:nvSpPr>
        <p:spPr bwMode="auto">
          <a:xfrm>
            <a:off x="337351" y="417250"/>
            <a:ext cx="8131946" cy="5885896"/>
          </a:xfrm>
          <a:prstGeom prst="rect">
            <a:avLst/>
          </a:prstGeom>
        </p:spPr>
        <p:txBody>
          <a:bodyPr>
            <a:normAutofit/>
          </a:bodyPr>
          <a:lstStyle>
            <a:lvl1pPr marL="228531" indent="-228531" algn="l" defTabSz="914126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противоложные позиции в современной дискуссии по поводу природы денег в цифровой экономике:</a:t>
            </a:r>
          </a:p>
          <a:p>
            <a:pPr marL="0" indent="0" algn="just">
              <a:buNone/>
            </a:pPr>
            <a:r>
              <a:rPr lang="ru-RU" sz="1700" dirty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Первая: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700" dirty="0">
                <a:latin typeface="Book Antiqua" panose="02040602050305030304" pitchFamily="18" charset="0"/>
                <a:cs typeface="Times New Roman" panose="02020603050405020304" pitchFamily="18" charset="0"/>
              </a:rPr>
              <a:t>к идеальной модели денег информационной экономики приближаются цифровые наличные, поскольку механизм их обращения основывается на электронном представлении стоимости, хранящейся в физическом носителе.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700" dirty="0">
                <a:latin typeface="Book Antiqua" panose="02040602050305030304" pitchFamily="18" charset="0"/>
                <a:cs typeface="Times New Roman" panose="02020603050405020304" pitchFamily="18" charset="0"/>
              </a:rPr>
              <a:t>современные электронные и цифровые деньги как феномен новой экономической реальности, порождённый новыми экономическими отношениями и поэтому являющийся развитием «старых» денег, имеющим при этом собственный экономический смысл.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700" dirty="0">
                <a:latin typeface="Book Antiqua" panose="02040602050305030304" pitchFamily="18" charset="0"/>
                <a:cs typeface="Times New Roman" panose="02020603050405020304" pitchFamily="18" charset="0"/>
              </a:rPr>
              <a:t>имеющиеся оценки денег цифровой экономики с позиции современной как теории, так и практики пытаются интегрировать это явление в существующие теоретические конструкции. </a:t>
            </a: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sz="1576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6BB04A-E4BC-422E-9DA0-8837709FC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646" y="2686"/>
            <a:ext cx="117663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73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/>
          </p:cNvSpPr>
          <p:nvPr/>
        </p:nvSpPr>
        <p:spPr bwMode="auto">
          <a:xfrm>
            <a:off x="887768" y="612561"/>
            <a:ext cx="7403976" cy="5672831"/>
          </a:xfrm>
          <a:prstGeom prst="rect">
            <a:avLst/>
          </a:prstGeom>
        </p:spPr>
        <p:txBody>
          <a:bodyPr>
            <a:normAutofit/>
          </a:bodyPr>
          <a:lstStyle>
            <a:lvl1pPr marL="228531" indent="-228531" algn="l" defTabSz="914126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ru-RU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Две противоложные позиции в современной дискуссии по поводу природы денег в цифровой экономике: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Вторая: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Book Antiqua" panose="02040602050305030304" pitchFamily="18" charset="0"/>
                <a:cs typeface="Times New Roman" panose="02020603050405020304" pitchFamily="18" charset="0"/>
              </a:rPr>
              <a:t>деньги цифровой экономики (прежде всего – </a:t>
            </a:r>
            <a:r>
              <a:rPr lang="ru-RU" sz="1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криптовалюты</a:t>
            </a:r>
            <a:r>
              <a:rPr lang="ru-RU" sz="1800" dirty="0">
                <a:latin typeface="Book Antiqua" panose="02040602050305030304" pitchFamily="18" charset="0"/>
                <a:cs typeface="Times New Roman" panose="02020603050405020304" pitchFamily="18" charset="0"/>
              </a:rPr>
              <a:t>) – это чистая спекуляция, отчасти рукотворная, аппарат неких технических приёмов;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Book Antiqua" panose="02040602050305030304" pitchFamily="18" charset="0"/>
                <a:cs typeface="Times New Roman" panose="02020603050405020304" pitchFamily="18" charset="0"/>
              </a:rPr>
              <a:t>это исключает   генетическую связь с деньгами доцифрового общества и ставит под сомнение само использование термина «деньги» применительно к ним;</a:t>
            </a:r>
            <a:r>
              <a:rPr lang="en-US" sz="1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Book Antiqua" panose="02040602050305030304" pitchFamily="18" charset="0"/>
                <a:cs typeface="Times New Roman" panose="02020603050405020304" pitchFamily="18" charset="0"/>
              </a:rPr>
              <a:t>криптосистема обмена – временное, промежуточное явление, имеющие элементы как цифровых денег, так и все недостатки </a:t>
            </a:r>
            <a:r>
              <a:rPr lang="en-US" sz="1800" dirty="0">
                <a:latin typeface="Book Antiqua" panose="02040602050305030304" pitchFamily="18" charset="0"/>
                <a:cs typeface="Times New Roman" panose="02020603050405020304" pitchFamily="18" charset="0"/>
              </a:rPr>
              <a:t>start</a:t>
            </a:r>
            <a:r>
              <a:rPr lang="ru-RU" sz="1800" dirty="0">
                <a:latin typeface="Book Antiqua" panose="0204060205030503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latin typeface="Book Antiqua" panose="02040602050305030304" pitchFamily="18" charset="0"/>
                <a:cs typeface="Times New Roman" panose="02020603050405020304" pitchFamily="18" charset="0"/>
              </a:rPr>
              <a:t>up</a:t>
            </a:r>
            <a:r>
              <a:rPr lang="ru-RU" sz="1800" dirty="0"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Book Antiqua" panose="02040602050305030304" pitchFamily="18" charset="0"/>
                <a:cs typeface="Times New Roman" panose="02020603050405020304" pitchFamily="18" charset="0"/>
              </a:rPr>
              <a:t>В</a:t>
            </a:r>
            <a:r>
              <a:rPr lang="en-US" sz="1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itcoin</a:t>
            </a:r>
            <a:r>
              <a:rPr lang="ru-RU" sz="1800" dirty="0">
                <a:latin typeface="Book Antiqua" panose="02040602050305030304" pitchFamily="18" charset="0"/>
                <a:cs typeface="Times New Roman" panose="02020603050405020304" pitchFamily="18" charset="0"/>
              </a:rPr>
              <a:t> - лишь одна из попыток (первая, но очень спорная) создания криптосистемы обмена на базе технологии «</a:t>
            </a:r>
            <a:r>
              <a:rPr lang="en-US" sz="1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blockchain</a:t>
            </a:r>
            <a:r>
              <a:rPr lang="ru-RU" sz="1800" dirty="0">
                <a:latin typeface="Book Antiqua" panose="02040602050305030304" pitchFamily="18" charset="0"/>
                <a:cs typeface="Times New Roman" panose="02020603050405020304" pitchFamily="18" charset="0"/>
              </a:rPr>
              <a:t>», которая так и останется </a:t>
            </a:r>
            <a:r>
              <a:rPr lang="en-US" sz="1800" dirty="0">
                <a:latin typeface="Book Antiqua" panose="02040602050305030304" pitchFamily="18" charset="0"/>
                <a:cs typeface="Times New Roman" panose="02020603050405020304" pitchFamily="18" charset="0"/>
              </a:rPr>
              <a:t>start</a:t>
            </a:r>
            <a:r>
              <a:rPr lang="ru-RU" sz="1800" dirty="0">
                <a:latin typeface="Book Antiqua" panose="0204060205030503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latin typeface="Book Antiqua" panose="02040602050305030304" pitchFamily="18" charset="0"/>
                <a:cs typeface="Times New Roman" panose="02020603050405020304" pitchFamily="18" charset="0"/>
              </a:rPr>
              <a:t>up</a:t>
            </a:r>
            <a:r>
              <a:rPr lang="ru-RU" sz="1800" dirty="0"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sz="1576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07AEA8-8C99-4150-8269-514470564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603" y="98120"/>
            <a:ext cx="117663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00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905" y="1393795"/>
            <a:ext cx="4502763" cy="49625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1.Развитие информационных технологий активизирует попытки   и   одновременно     ускоряет  мотивацию    участников  финансового   рынка к преодолению  регуляторных   ограничений. Это выступает  одним из важнейших  факторов  децентрализованно  осуществляемой на цифровой   основе   денежной   эмиссии. Рождаемый  ею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феномен приобретает  объективный  характер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и составляет неотъемлемую    характеристику современной  монетарной действительности. 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Цифровые валюты – это то подмножество частных денег, о котором в свое время писал Фридрих фон Хайек. 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ФЗ N 259-ФЗ от 31 июля 2020 года «О ЦИФРОВЫХ ФИНАНСОВЫХ АКТИВАХ, ЦИФРОВОЙ ВАЛЮТЕ И О ВНЕСЕНИИ ИЗМЕНЕНИЙ В ОТДЕЛЬНЫЕ ЗАКОНОДАТЕЛЬНЫЕ АКТЫ РОССИЙСКОЙ ФЕДЕРАЦИИ»</a:t>
            </a:r>
            <a:endParaRPr kumimoji="0" lang="ru-RU" altLang="ru-RU" sz="9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7667" y="1393794"/>
            <a:ext cx="3611428" cy="49625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1.Развитие информационных технологий активизирует попытки   и   одновременно     ускоряет  мотивацию  регулятора и  участников  финансового   рынка к развитию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FinTech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RegTech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SupTech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выступает  одним из важнейших  факторов  централизованно  осуществляемой на цифровой   основе   денежной   эмиссии. Рождаемый  ею </a:t>
            </a:r>
            <a:r>
              <a:rPr lang="ru-RU" sz="14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феномен приобретает  объективный  характер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составляет неотъемлемую    характеристику современной  монетарной действительности. 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Цифровой рубль – разновидность государственных фиатных денег. Эмитируется центральным банком, является его обязательством, имеет обеспечение.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33</a:t>
            </a:fld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0" y="319597"/>
            <a:ext cx="5956917" cy="685460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валюта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цифровой рубль (1)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58F5ED2-E8FC-4BDD-8899-E542FC674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7230"/>
            <a:ext cx="65" cy="9116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23748" rIns="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34F472-46F6-4B05-BF0C-4F3BF0E34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657F73-D61A-44CC-ABBC-97FAB1C51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992" y="143057"/>
            <a:ext cx="139000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43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032" y="1711628"/>
            <a:ext cx="4437425" cy="353147"/>
          </a:xfrm>
        </p:spPr>
        <p:txBody>
          <a:bodyPr>
            <a:normAutofit/>
          </a:bodyPr>
          <a:lstStyle/>
          <a:p>
            <a:pPr algn="ctr"/>
            <a:r>
              <a:rPr lang="ru-RU" sz="1125" b="1" dirty="0"/>
              <a:t>-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5209" y="1251751"/>
            <a:ext cx="4701944" cy="52023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Цифровая валюта имеет сущностные особенности,  имманентные деньгам  как  таковым,  а также свойственный  последним  функционал, т.е. обладает отдельными свойствами денег, но не выполняет полноценно все их функции. Цифровая валюта может выполнять одну из функций денег – функцию средства платежа. Кроме того, она может быть использована и в качестве инвестиций.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Выполнение   цифровой   валютой  денежных   функций вместе  с очевидными ее особенностями,   проявляемыми  на  уровне  технологии оперирования  ею,  обуславливает     потенциал   расширения ареала  ее  обращения.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4623" y="1331650"/>
            <a:ext cx="3490727" cy="4438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все функции денег. Ключевое слово – «рубль» как национальная валюта.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4.Внедрение  цифрового рубля имеет потенциально позитивные  результаты,  связанные с  развитием платежной системы в условиях цифровизации экономики и повышения финансово-цифровой грамотности, с повышением  </a:t>
            </a:r>
            <a:r>
              <a:rPr lang="ru-RU" sz="14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разнообразия и   качества фиатных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денег.  </a:t>
            </a:r>
          </a:p>
          <a:p>
            <a:pPr marL="0" indent="0">
              <a:buNone/>
            </a:pPr>
            <a:endParaRPr lang="ru-RU" sz="1125" spc="8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125" spc="8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34</a:t>
            </a:fld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363985" y="328475"/>
            <a:ext cx="4208016" cy="77235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1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валюта </a:t>
            </a:r>
            <a:r>
              <a:rPr lang="en-US" sz="1351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u-RU" sz="1351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цифровой рубль (2)</a:t>
            </a:r>
            <a:r>
              <a:rPr lang="ru-RU" sz="1351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35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403F4C-9F5A-4B5C-A1E8-6622F1F44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502" y="136524"/>
            <a:ext cx="117663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34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4187" y="1557590"/>
            <a:ext cx="4740675" cy="530041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Наличие у цифровых денег выраженных способностей выполнять набор соответствующих  функций  не отменяет  их  </a:t>
            </a: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дефекты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ограничивающие  их  потенции в  соперничестве  с  государственными </a:t>
            </a:r>
            <a:r>
              <a:rPr lang="ru-RU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фиатными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деньгами.</a:t>
            </a:r>
          </a:p>
          <a:p>
            <a:pPr marL="0" indent="0" algn="just">
              <a:buNone/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Базирующаяся  преимущественно  на ожиданиях  их   ценность рассматривается  как  основной   фактор   неустойчивости: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эластичность эмиссии никем не регулируется,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ничьим обязательством, ничем не обеспечена, а ее ценность основана лишь на доверии участников рынка к цифровой валюте, инфраструктурным операторам и регулятору, что и определяет ликвидность данной валюты и формирует спрос на нее.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работают механизмы воздействия на предложение денег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работает механизм денежной мультипликации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центральные банки и коммерческие банки утрачивают способность расширенно кредитовать экономику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сохранении анонимности утрачивается контроль за финансовыми потоками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увеличении объемов транзакций требуемая вычислительная мощность станет неприемлемо большой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достижении предела эмиссии все издержки будут перекладываться на пользователей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58180" y="1557590"/>
            <a:ext cx="4085820" cy="544689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56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Принципиально  нового качества цифровой рубль в денежную систему не привносит (изменяется носитель денег и технология оборота): </a:t>
            </a:r>
          </a:p>
          <a:p>
            <a:pPr marL="160775" indent="-160775" algn="just">
              <a:buFont typeface="Wingdings" panose="05000000000000000000" pitchFamily="2" charset="2"/>
              <a:buChar char="ü"/>
            </a:pPr>
            <a:r>
              <a:rPr lang="ru-RU" sz="56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относится к безналичным деньгам – по форме оборота</a:t>
            </a:r>
          </a:p>
          <a:p>
            <a:pPr marL="160775" indent="-160775" algn="just">
              <a:buFont typeface="Wingdings" panose="05000000000000000000" pitchFamily="2" charset="2"/>
              <a:buChar char="ü"/>
            </a:pPr>
            <a:r>
              <a:rPr lang="ru-RU" sz="56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уровню ликвидности – аналогичен наличным деньгам;</a:t>
            </a:r>
          </a:p>
          <a:p>
            <a:pPr marL="160775" indent="-160775" algn="just">
              <a:buFont typeface="Wingdings" panose="05000000000000000000" pitchFamily="2" charset="2"/>
              <a:buChar char="ü"/>
            </a:pPr>
            <a:r>
              <a:rPr lang="ru-RU" sz="56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синергетический эффект: высокая ликвидность + возможность безналичного перевода ДС;</a:t>
            </a:r>
          </a:p>
          <a:p>
            <a:pPr marL="160775" indent="-160775" algn="just">
              <a:buFont typeface="Wingdings" panose="05000000000000000000" pitchFamily="2" charset="2"/>
              <a:buChar char="ü"/>
            </a:pPr>
            <a:r>
              <a:rPr lang="ru-RU" sz="5600" spc="8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доверие – зависит от доверия к Банку России</a:t>
            </a:r>
          </a:p>
          <a:p>
            <a:pPr marL="144696" indent="-144696" algn="just">
              <a:buFont typeface="Wingdings" panose="05000000000000000000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повлиять на структуру денежной массы в части структуры денежного агрегата М0 и денежной базы</a:t>
            </a:r>
          </a:p>
          <a:p>
            <a:pPr marL="144696" indent="-144696" algn="just">
              <a:buFont typeface="Wingdings" panose="05000000000000000000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скорости оборота денег – влияет на уровень монетизации экономики</a:t>
            </a:r>
          </a:p>
          <a:p>
            <a:pPr marL="144696" indent="-144696" algn="just">
              <a:buFont typeface="Wingdings" panose="05000000000000000000" pitchFamily="2" charset="2"/>
              <a:buChar char="ü"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способствовать ограничению доступа к гарантированным государством средствам платежа и финансовым услугам тех слоев общества, у которых в настоящее время нет каких-либо иных средств платежа, кроме наличных денег – необходимо повышение не просто финансовой, а финансово-цифровой грамотности</a:t>
            </a:r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151" spc="8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151" spc="8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35</a:t>
            </a:fld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363984" y="213065"/>
            <a:ext cx="6071709" cy="102980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валюта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цифровой рубль (3)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5367C3-44D8-4BE9-B89D-048E92811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0" y="136524"/>
            <a:ext cx="117663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97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177800"/>
            <a:ext cx="8358188" cy="611981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потому, что мы знаем о кредите слишком мало, современное общество продолжает делать ошибки в кредитной политике. Если бы современное общество знало бы все о кредите и овладело бы этими знаниями, в мире не было бы банкротства, неплатежей и проблемных кредитов, обременительных долгов как у целых стран, так и у отдельных предприятий и граждан.</a:t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О.И.Лаврушин, заслуженный деятель науки РФ,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д.э.н</a:t>
            </a:r>
            <a:r>
              <a:rPr lang="ru-RU" sz="1800" b="1" i="1" dirty="0">
                <a:solidFill>
                  <a:srgbClr val="0070C0"/>
                </a:solidFill>
              </a:rPr>
              <a:t>.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i="1" dirty="0"/>
              <a:t> </a:t>
            </a:r>
          </a:p>
        </p:txBody>
      </p:sp>
      <p:pic>
        <p:nvPicPr>
          <p:cNvPr id="14338" name="Picture 2" descr="http://www.fa.ru/images/k_banking/lavrush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116" y="3429000"/>
            <a:ext cx="1785937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7D43CF-934F-460B-9E4E-A1A116B7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450" y="206652"/>
            <a:ext cx="1176630" cy="41456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00100" y="1428736"/>
          <a:ext cx="678661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кредит?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4828ED-20A6-4529-9BD8-C29D2D2AD6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1386" y="168013"/>
            <a:ext cx="1176630" cy="41456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Кредит: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165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экономическая категория, выражающая определенные экономические отношения между экономическими субъектами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между кредитором и заемщиком по поводу возвратного движения стоимости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отношения между субъектами кредита по поводу объекта кредита на особых принципах кредита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это экономические отношения между кредитором и заемщиком по поводу возвратного движения ссуженной стоимости на условиях платности, срочности и обеспеченности;</a:t>
            </a:r>
          </a:p>
          <a:p>
            <a:pPr marL="0" indent="0" eaLnBrk="1" hangingPunct="1">
              <a:buNone/>
            </a:pPr>
            <a:endParaRPr lang="ru-RU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4753CD-5B99-4B54-B6D6-0A8DFDD36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258" y="251411"/>
            <a:ext cx="1176630" cy="41456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кредита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/>
              <a:t> </a:t>
            </a:r>
            <a:endParaRPr lang="en-US" sz="4800"/>
          </a:p>
          <a:p>
            <a:pPr eaLnBrk="1" hangingPunct="1"/>
            <a:endParaRPr lang="en-US" sz="4800"/>
          </a:p>
          <a:p>
            <a:pPr eaLnBrk="1" hangingPunct="1"/>
            <a:endParaRPr lang="ru-RU" sz="4800"/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4500563" y="47974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0" name="Oval 5"/>
          <p:cNvSpPr>
            <a:spLocks noChangeArrowheads="1"/>
          </p:cNvSpPr>
          <p:nvPr/>
        </p:nvSpPr>
        <p:spPr bwMode="auto">
          <a:xfrm>
            <a:off x="3357563" y="2357438"/>
            <a:ext cx="2447925" cy="141922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charset="0"/>
              </a:rPr>
              <a:t>O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" charset="0"/>
              </a:rPr>
              <a:t>Ссуженная стоимость</a:t>
            </a: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1187450" y="2636838"/>
            <a:ext cx="1368425" cy="914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charset="0"/>
              </a:rPr>
              <a:t>S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" charset="0"/>
              </a:rPr>
              <a:t>кредитор</a:t>
            </a: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6804025" y="2636838"/>
            <a:ext cx="1295400" cy="84137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charset="0"/>
              </a:rPr>
              <a:t>S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" charset="0"/>
              </a:rPr>
              <a:t>заемщик</a:t>
            </a:r>
          </a:p>
        </p:txBody>
      </p:sp>
      <p:sp>
        <p:nvSpPr>
          <p:cNvPr id="34823" name="AutoShape 8"/>
          <p:cNvSpPr>
            <a:spLocks noChangeArrowheads="1"/>
          </p:cNvSpPr>
          <p:nvPr/>
        </p:nvSpPr>
        <p:spPr bwMode="auto">
          <a:xfrm>
            <a:off x="1547813" y="1125538"/>
            <a:ext cx="6624637" cy="790575"/>
          </a:xfrm>
          <a:prstGeom prst="curvedDownArrow">
            <a:avLst>
              <a:gd name="adj1" fmla="val 167590"/>
              <a:gd name="adj2" fmla="val 33518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AutoShape 9"/>
          <p:cNvSpPr>
            <a:spLocks noChangeArrowheads="1"/>
          </p:cNvSpPr>
          <p:nvPr/>
        </p:nvSpPr>
        <p:spPr bwMode="auto">
          <a:xfrm rot="5212677">
            <a:off x="3547269" y="1245394"/>
            <a:ext cx="1574800" cy="6681788"/>
          </a:xfrm>
          <a:prstGeom prst="curvedLeftArrow">
            <a:avLst>
              <a:gd name="adj1" fmla="val 84859"/>
              <a:gd name="adj2" fmla="val 169718"/>
              <a:gd name="adj3" fmla="val 303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5D22A8-E5A3-4CE6-ACE6-744BE146E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668" y="80643"/>
            <a:ext cx="1176630" cy="4145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DE70E-5A46-42B2-A686-04446F06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9" y="959645"/>
            <a:ext cx="5915025" cy="2523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исследования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D8D955-103D-4FCC-B933-A68C94ABB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211975"/>
            <a:ext cx="8540318" cy="5478516"/>
          </a:xfrm>
        </p:spPr>
        <p:txBody>
          <a:bodyPr>
            <a:normAutofit fontScale="40000" lnSpcReduction="20000"/>
          </a:bodyPr>
          <a:lstStyle/>
          <a:p>
            <a:pPr marL="1048200" indent="-642923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особенности </a:t>
            </a:r>
            <a:r>
              <a:rPr lang="ru-RU" sz="4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DeFi</a:t>
            </a:r>
            <a:r>
              <a:rPr lang="ru-RU" sz="4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основных продуктовых сегментах: платежи и переводы, кредитование и заимствование, децентрализованное страхование, децентрализованное управление активами;</a:t>
            </a:r>
          </a:p>
          <a:p>
            <a:pPr marL="1048200" indent="-642923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особенностей трансформации привычных инфраструктуры и интерфейса традиционных финансов,  риск-профиль </a:t>
            </a:r>
            <a:r>
              <a:rPr lang="ru-RU" sz="4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DeFi</a:t>
            </a:r>
            <a:r>
              <a:rPr lang="ru-RU" sz="4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специфика новых финансовых продуктов; </a:t>
            </a:r>
          </a:p>
          <a:p>
            <a:pPr marL="1048200" indent="-642923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4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методологических подходов к концепту регулирования децентрализованных финансов и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навыков использования современных методов сбора, обработки и анализа информации в опциональной цифровой доверенной среде.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240673-3AEE-4E1D-AA86-E2933E97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71C8EB-F15E-4609-867C-3C36FEFC8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992" y="0"/>
            <a:ext cx="139000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47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1FB29-9681-459D-B4F7-E5F9E2A96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91953"/>
            <a:ext cx="7886700" cy="733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Каково место </a:t>
            </a:r>
            <a:r>
              <a:rPr lang="ru-RU" sz="27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</a:t>
            </a:r>
            <a:r>
              <a:rPr lang="ru-RU" sz="27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логике развития кредитных отношений? Новый тип кредитных отношений? Или новая модель непосредственных кредитных отношений?</a:t>
            </a:r>
            <a:br>
              <a:rPr lang="ru-RU" sz="44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42123B-A4FB-4C89-99E8-BE22CB582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Book Antiqua" panose="02040602050305030304" pitchFamily="18" charset="0"/>
              </a:rPr>
              <a:t>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 своем развитии кредитные отношения проходят три закономерных стадии: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непосредственные отношения между кредитором и заемщиком;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отношения с участием посредников в кредите;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регулируемые кредитные отношения.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Book Antiqua" panose="02040602050305030304" pitchFamily="18" charset="0"/>
              </a:rPr>
              <a:t>Р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азвитие кредитных отношений идет по направлению усиления их многообразия.</a:t>
            </a:r>
          </a:p>
          <a:p>
            <a:pPr marL="0" indent="0">
              <a:buNone/>
            </a:pPr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Коробов Ю.И. Использование законов кредитных отношений в условиях перестройки хозяйствования: </a:t>
            </a:r>
            <a:r>
              <a:rPr lang="ru-RU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Автореф</a:t>
            </a:r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</a:t>
            </a:r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… канд. экон. наук. Саратов, 1990.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B934F4-15C3-4979-BEEE-89AA6EB3A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40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6AB765-52A0-41F4-B286-6BEC572D3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992" y="0"/>
            <a:ext cx="139000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26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BAC34-0A2A-444E-A7C6-77FD453F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Децентрализованное кредитование: плюсы т минусы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C0D96C-8249-42DE-AC0C-BF6E7562E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децентрализованном кредитовании кредиторы и заемщики напрямую взаимодействуют с протоколом, что позволяет существенно снизить барьеры для получения и предоставления средств на основе кредита;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процессе не участвует банк-посредник: нет требований к наличию банковского счета (достаточно иметь совместимый кошелек);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географические барьеры;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 многих протоколах не действуют правила, связанные с идентификацией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Your Customer, KYC) и ПОД/ФТ/ФРОМУ (что влечет соответствующие риски):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 кредитному рейтингу заемщика по общему правилу отсутствуют: решение по кредиту и процентная ставка не зависят от кредитоспособности заемщика, при этом в качестве залога используются цифровые активы заемщика – аналог ломбардного кредитования.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C3E4EB-3031-47A4-BA97-6C5097D8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41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8B24F6-4CCA-4083-BF09-C607F91BE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992" y="23720"/>
            <a:ext cx="139000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66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374" y="994299"/>
            <a:ext cx="8531440" cy="536205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институциональное качество финансовых институтов и их количество;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доверие к институтам финансового рынка;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конкуренции, повышающие проникновение финансовых услуг;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населения базовыми финансовыми услугами;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качественных каналов предоставления финансовых услуг, удобных для клиента и обеспечивающих ответственное предоставление финансовых услуг со стороны потребителей;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информационно-коммуникационных технологий, способных сократить социально-экономический разрыв между богатыми и бедными; цифровизация, биометрия, финансовая и цифровая грамотность, финансовая стабильность.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42</a:t>
            </a:fld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0" y="1"/>
            <a:ext cx="6503277" cy="73255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Факторы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финансовой инклюзивности: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1038EA-9261-4F54-8BC2-1B28A2798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992" y="24873"/>
            <a:ext cx="139000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94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83076"/>
            <a:ext cx="7886700" cy="50938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«Эффективный доступ»: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качественных каналов предоставления финансовых услуг, удобных для клиента и обеспечивающих ответственное предоставление финансовых услуг со стороны потребителей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продукты (платежи, сбережения, страхование, кредитование)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(ценовая доступность, физическая доступность, удобство),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(финансовая грамотность и  защита прав потребителей)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каналы (точки доступа, инфраструктура, институты, клиенты).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43</a:t>
            </a:fld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1" y="1"/>
            <a:ext cx="6880124" cy="46181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«Эффективный доступ» - вовлеченность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A22DC5-9321-4F40-B948-CB9DB24FB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673" y="136524"/>
            <a:ext cx="1293989" cy="4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26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FBC63E56-5FB3-4711-8EFE-0A4D620F7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13" y="1154872"/>
            <a:ext cx="8418247" cy="4845879"/>
          </a:xfrm>
        </p:spPr>
        <p:txBody>
          <a:bodyPr>
            <a:noAutofit/>
          </a:bodyPr>
          <a:lstStyle/>
          <a:p>
            <a:pPr algn="just">
              <a:lnSpc>
                <a:spcPct val="134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концепция, определяющая уверенность в надежности всех компонентов цифрового взаимодействия:  пользователей, процессов, устройств, технологий и регуляторов;</a:t>
            </a:r>
          </a:p>
          <a:p>
            <a:pPr algn="just">
              <a:lnSpc>
                <a:spcPct val="134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наличием эффективных моделей управления экономическими, технологическими процессами и большими массивами данных;</a:t>
            </a:r>
          </a:p>
          <a:p>
            <a:pPr algn="just">
              <a:lnSpc>
                <a:spcPct val="134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стоимостных и временных издержек, запуск разнотипных маркетплейсов (торговых, финансовых, ведомственных и др.), сквозная автоматизация процессов, устойчивость и доступность, целевое использование средств – это только «верхушка айсберга» на начальном этапе цифровой метаморфозы экономического пространства;</a:t>
            </a:r>
          </a:p>
          <a:p>
            <a:pPr algn="just">
              <a:lnSpc>
                <a:spcPct val="134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 информационной асимметрии: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недостоверные статистические данные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основании которых принимаются необоснованные решения, реализуются малоэффективные меры регулирования и поддержки, противоречия и ошибки в предоставляемых сведениях ( например, население видит несправедливость в методиках определения размеров прожиточного минимума, медианной заработной платы, МРОТ, общего дохода при признании семьи малоимущей / малообеспеченной и др.)</a:t>
            </a:r>
          </a:p>
          <a:p>
            <a:pPr marL="0" indent="0" algn="just">
              <a:lnSpc>
                <a:spcPct val="134000"/>
              </a:lnSpc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44</a:t>
            </a:fld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264113" y="133219"/>
            <a:ext cx="5552767" cy="102165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формирование доверенного  цифрового пространства</a:t>
            </a:r>
            <a:r>
              <a:rPr lang="ru-RU" sz="105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A959C2-8A5F-4E4A-8742-D17DE9236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898" y="-17613"/>
            <a:ext cx="1293989" cy="4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180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>
            <a:extLst>
              <a:ext uri="{FF2B5EF4-FFF2-40B4-BE49-F238E27FC236}">
                <a16:creationId xmlns:a16="http://schemas.microsoft.com/office/drawing/2014/main" id="{108BA893-0A95-4C69-BB77-BAF36C30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6810704" cy="103524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доверенного  цифрового пространства позволит</a:t>
            </a:r>
            <a:r>
              <a:rPr lang="ru-RU" sz="105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2A4C4-ACDD-41CC-890C-6A4D317F9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8" y="1233996"/>
            <a:ext cx="8637972" cy="466436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34000"/>
              </a:lnSpc>
              <a:buNone/>
            </a:pPr>
            <a:r>
              <a:rPr lang="ru-RU" sz="28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персонально назначать социальные выплаты и пособия, предоставлять льготы, преференции, субсидии и дотации в проактивном режиме с учетом индивидуальных особенностей (функция логического учета эффективно устранит заявительный характер, сгладив последствия проблем низкого уровня финансовой грамотности и громоздкости нормативно-правовой базы);</a:t>
            </a:r>
          </a:p>
          <a:p>
            <a:pPr marL="0" indent="0" algn="just">
              <a:lnSpc>
                <a:spcPct val="134000"/>
              </a:lnSpc>
              <a:buNone/>
            </a:pPr>
            <a:r>
              <a:rPr lang="ru-RU" sz="28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обеспечить эффективность межведомственного взаимодействия, полностью исключающее посредническое участие;</a:t>
            </a:r>
          </a:p>
          <a:p>
            <a:pPr marL="0" indent="0" algn="just">
              <a:lnSpc>
                <a:spcPct val="134000"/>
              </a:lnSpc>
              <a:buNone/>
            </a:pPr>
            <a:r>
              <a:rPr lang="ru-RU" sz="28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гарантировать оперативное выявление противоречий / изъянов в законодательстве, препятствуя проведению парадоксальных действий в цифровой реальности;</a:t>
            </a:r>
          </a:p>
          <a:p>
            <a:pPr marL="0" indent="0" algn="just">
              <a:lnSpc>
                <a:spcPct val="134000"/>
              </a:lnSpc>
              <a:buNone/>
            </a:pPr>
            <a:r>
              <a:rPr lang="ru-RU" sz="28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гармонизировать трудовые отношения, способствуя становлению конкурентной среды и созданию благоприятного климата на рынке труда в соответствии с принципами справедливости, рационализации и профессиональной специализации;</a:t>
            </a:r>
          </a:p>
          <a:p>
            <a:pPr marL="0" indent="0" algn="just">
              <a:lnSpc>
                <a:spcPct val="134000"/>
              </a:lnSpc>
              <a:buNone/>
            </a:pPr>
            <a:r>
              <a:rPr lang="ru-RU" sz="28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повысить эффективность работы трудовых инспекций и профсоюзных организаций в части результативного воздействия на недобросовестных работодателей.</a:t>
            </a:r>
          </a:p>
          <a:p>
            <a:pPr marL="0" indent="0">
              <a:buNone/>
            </a:pPr>
            <a:endParaRPr lang="ru-RU" sz="2775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0007D4-6F07-4A73-B612-EEB183AA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45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6EC78D-6018-4F18-9CEF-37C65F0BD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904" y="136524"/>
            <a:ext cx="1293989" cy="4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17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2B78E-141C-4735-80F7-6463F30B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задачи издалека кажутся канатом, натянутым между высокими зданиями, но, присмотревшись, оказываются нарисованными линиями на асфальте…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AD9F226-D0D6-4526-8397-5558EC25F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99" r="2054"/>
          <a:stretch/>
        </p:blipFill>
        <p:spPr>
          <a:xfrm>
            <a:off x="1614489" y="2039664"/>
            <a:ext cx="5818955" cy="3473957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2E59B1-2490-42F0-867C-986EB3AC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847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6541237" y="1215691"/>
            <a:ext cx="1293171" cy="4584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63761" y="1919912"/>
            <a:ext cx="61983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Департамента банковского дела и монетарного регулирования Финансового факультета на сайте Финуниверситета:</a:t>
            </a:r>
          </a:p>
          <a:p>
            <a:pPr algn="just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http://www.fa.ru/org/dep/frib/Pages/Home.aspx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/>
            </a:endParaRPr>
          </a:p>
          <a:p>
            <a:pPr algn="just"/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/>
            </a:endParaRPr>
          </a:p>
          <a:p>
            <a:pPr algn="just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Наши контакты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ВКонтакте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https://vk.com/depbank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рады обратной связи!</a:t>
            </a:r>
            <a:endParaRPr 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47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0FFBC0-7EFF-4A45-B479-66F800A94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3651" y="3273730"/>
            <a:ext cx="2270047" cy="226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2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DCDDB-3F81-4E78-B7CF-40015D6B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Предпосылки   возникновения и развития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DDC62E-75A7-4FCA-A03E-D3845378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F4A5F43-66E2-4491-BB0D-8B060497F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732775"/>
              </p:ext>
            </p:extLst>
          </p:nvPr>
        </p:nvGraphicFramePr>
        <p:xfrm>
          <a:off x="628650" y="1047564"/>
          <a:ext cx="7886700" cy="5673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0D6755-8CEA-4179-8D86-3EAF76F2C4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3992" y="0"/>
            <a:ext cx="139000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4A1B6-39DD-4FAB-B24D-2B3729F4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мена социально-экономического типа общества: от аграрного к индустриальному, от индустриального через так называемое постиндустриальное – к информационному.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7196AC-67D3-48E8-895F-53D61C9BC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еловечество находится в поиске цифровых моделей экономики, наиболее близко имитирующих привычные процессы реального мира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интернет-технологий на фоне геймификации,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характера онлайн-сообществ,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большая реалистичность онлайн-опыта проведения самых различных операций, в том числе, операций на финансовом рынке и в платежном пространстве,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усиливающееся влияние виртуализации на финансовую культуру и поведение экономических субъектов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9A726F-E5EA-473B-AC88-10A9E9AC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953E63-6704-4A85-A8AE-261F78B3B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992" y="23720"/>
            <a:ext cx="139000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1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28AE3-31C8-22BB-D395-7ED92B0F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9" y="97655"/>
            <a:ext cx="7319433" cy="79899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Web 1.0, Web 2.0, Web 3.0, Web 3+и Web4.0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EBDD9F24-684D-41AC-8626-F5DC0A538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745946"/>
              </p:ext>
            </p:extLst>
          </p:nvPr>
        </p:nvGraphicFramePr>
        <p:xfrm>
          <a:off x="79899" y="976544"/>
          <a:ext cx="9064100" cy="5590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748">
                  <a:extLst>
                    <a:ext uri="{9D8B030D-6E8A-4147-A177-3AD203B41FA5}">
                      <a16:colId xmlns:a16="http://schemas.microsoft.com/office/drawing/2014/main" val="102068394"/>
                    </a:ext>
                  </a:extLst>
                </a:gridCol>
                <a:gridCol w="7353352">
                  <a:extLst>
                    <a:ext uri="{9D8B030D-6E8A-4147-A177-3AD203B41FA5}">
                      <a16:colId xmlns:a16="http://schemas.microsoft.com/office/drawing/2014/main" val="4146638725"/>
                    </a:ext>
                  </a:extLst>
                </a:gridCol>
              </a:tblGrid>
              <a:tr h="64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</a:t>
                      </a:r>
                    </a:p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15217"/>
                  </a:ext>
                </a:extLst>
              </a:tr>
              <a:tr h="64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Всемирная паутина, изобретенная Тимом Бернерсом-Ли в 1989 году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967410"/>
                  </a:ext>
                </a:extLst>
              </a:tr>
              <a:tr h="919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Термин, используемый для описания перехода от статических веб-страниц к динамическим и интерактивным веб-приложениям.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89987"/>
                  </a:ext>
                </a:extLst>
              </a:tr>
              <a:tr h="725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3.0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Тим Бернерс-Ли связанной или семантической сети, в которой данные машиночитаемы и взаимосвязаны.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805770"/>
                  </a:ext>
                </a:extLst>
              </a:tr>
              <a:tr h="919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Web3+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Охватывает все возможные процессы реализации Web 3, включая как технологию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блокчейн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так и криптовалюту.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55654"/>
                  </a:ext>
                </a:extLst>
              </a:tr>
              <a:tr h="142558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Web4.0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Охватывает все возможные процессы реализации Web 3+ + р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азные технологии в рамках одной среды + искусственный интеллект + взаимодействие с реальным (физическим) миром через оракулов 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доверенного цифрового пространства и </a:t>
                      </a:r>
                      <a:r>
                        <a:rPr lang="ru-RU" sz="18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цифровых моделей экономики, наиболее близко имитирующих привычные процессы реального мира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13431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1013B0-9495-45B6-927B-EC8FA059A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991" y="0"/>
            <a:ext cx="139000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1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BC21C-6172-703F-24B0-4B865E6F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3" y="674703"/>
            <a:ext cx="8072218" cy="79449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технологий Web 3 - Web 3+ - Web 4</a:t>
            </a:r>
            <a:br>
              <a:rPr lang="ru-RU" sz="1800" b="0" i="0" u="none" strike="noStrike" dirty="0">
                <a:effectLst/>
                <a:latin typeface="Arial" panose="020B0604020202020204" pitchFamily="34" charset="0"/>
              </a:rPr>
            </a:br>
            <a:endParaRPr lang="ru-RU" sz="27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99E2307-2E76-F793-0E56-0734A2420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506714"/>
              </p:ext>
            </p:extLst>
          </p:nvPr>
        </p:nvGraphicFramePr>
        <p:xfrm>
          <a:off x="168812" y="1616906"/>
          <a:ext cx="8809893" cy="4472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5809">
                  <a:extLst>
                    <a:ext uri="{9D8B030D-6E8A-4147-A177-3AD203B41FA5}">
                      <a16:colId xmlns:a16="http://schemas.microsoft.com/office/drawing/2014/main" val="2209643086"/>
                    </a:ext>
                  </a:extLst>
                </a:gridCol>
                <a:gridCol w="6634084">
                  <a:extLst>
                    <a:ext uri="{9D8B030D-6E8A-4147-A177-3AD203B41FA5}">
                      <a16:colId xmlns:a16="http://schemas.microsoft.com/office/drawing/2014/main" val="1076856622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Децентрализация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Собственность распределяется между разработчиками и пользователями, а хранение данных децентрализовано.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4426789"/>
                  </a:ext>
                </a:extLst>
              </a:tr>
              <a:tr h="71037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конфиденциальности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Пользователи имеют право на неприкосновенность частной жизни. Для доступа приложения к пользовательской информации требуется авторизация.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833297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 доступа в систему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Каждый может участвовать в Web 3-4 в равной степени и не будет исключен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1836916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Доверие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 консенсуса на основе блокчейна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150399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Неизменность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Данные, записанные в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блокчейне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 могут быть изменены и заслуживают доверия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9014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Независимость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Каждый узел может осуществлять свою деятельность независимо, без влияния и контроля со стороны третьих лиц.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4166011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Совместимость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внедрения инноваций можно использовать различные протоколы и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блокчейны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967033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токены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Пользователи используют собственные токены для расходования и получения средств, а не традиционные валюты и платежные системы.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003807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4B6F79-CAB5-48AF-AE2A-1B91FA7B5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992" y="85343"/>
            <a:ext cx="139000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7D04CBA-8E9B-CC11-6377-1B0094D37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58" y="1638007"/>
            <a:ext cx="4878757" cy="4273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7B415F-0EE5-DF35-CB89-0B92587C9184}"/>
              </a:ext>
            </a:extLst>
          </p:cNvPr>
          <p:cNvSpPr txBox="1"/>
          <p:nvPr/>
        </p:nvSpPr>
        <p:spPr>
          <a:xfrm>
            <a:off x="0" y="384686"/>
            <a:ext cx="8705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Токенизация экономики: 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интернет-технологии нового (разного по времени появления) поколения -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1.0, Web 2.0, Web 3.0, Web3, Web 3+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Web4.0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6D9EC-27AD-31CB-7C23-2AFB9516BF83}"/>
              </a:ext>
            </a:extLst>
          </p:cNvPr>
          <p:cNvSpPr txBox="1"/>
          <p:nvPr/>
        </p:nvSpPr>
        <p:spPr>
          <a:xfrm>
            <a:off x="5202316" y="2070590"/>
            <a:ext cx="3618128" cy="3993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токенизации нет единого  определения.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смысле это облачение определенных прав в форму токена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как цифрового актива (сертификат), который представляет определенную стоимость, функционирует на основе блокчейна или другой децентрализованной сети и гарантирует обязательства компании  перед его владельцем.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могут быть совершенно разными — от права на исполнение каких-то действий до прав на ценные бумаги или недвижимость.</a:t>
            </a:r>
          </a:p>
          <a:p>
            <a:endParaRPr lang="ru-RU" sz="135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4C79D3-49F1-4A34-B224-AA78CEF96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992" y="43280"/>
            <a:ext cx="139000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0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01F834A-76E6-4828-A761-3403309F8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F78A8B-7EE1-459B-81DE-8E382C3F86C9}">
  <ds:schemaRefs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5602</TotalTime>
  <Words>4069</Words>
  <Application>Microsoft Office PowerPoint</Application>
  <PresentationFormat>Лист Letter (8,5x11")</PresentationFormat>
  <Paragraphs>375</Paragraphs>
  <Slides>47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8" baseType="lpstr">
      <vt:lpstr>Arial</vt:lpstr>
      <vt:lpstr>Book Antiqua</vt:lpstr>
      <vt:lpstr>Bookman Old Style</vt:lpstr>
      <vt:lpstr>Calibri</vt:lpstr>
      <vt:lpstr>Calibri Light</vt:lpstr>
      <vt:lpstr>MinionPro-BoldIt</vt:lpstr>
      <vt:lpstr>Montserrat Semi-Bold Bold</vt:lpstr>
      <vt:lpstr>OpenSans</vt:lpstr>
      <vt:lpstr>Times New Roman</vt:lpstr>
      <vt:lpstr>Wingdings</vt:lpstr>
      <vt:lpstr>Office Theme</vt:lpstr>
      <vt:lpstr>Презентация PowerPoint</vt:lpstr>
      <vt:lpstr>DeFi как альтернатива сфере традиционных (централизованных) финансов (Traditional Finance, TradFi DeFi, CeFi ).</vt:lpstr>
      <vt:lpstr>Цели исследования (1):</vt:lpstr>
      <vt:lpstr>Цели исследования (2):</vt:lpstr>
      <vt:lpstr>Предпосылки   возникновения и развития DeFi </vt:lpstr>
      <vt:lpstr>Смена социально-экономического типа общества: от аграрного к индустриальному, от индустриального через так называемое постиндустриальное – к информационному.</vt:lpstr>
      <vt:lpstr>Классификация Web 1.0, Web 2.0, Web 3.0, Web 3+и Web4.0</vt:lpstr>
      <vt:lpstr>Характеристики технологий Web 3 - Web 3+ - Web 4 </vt:lpstr>
      <vt:lpstr>Презентация PowerPoint</vt:lpstr>
      <vt:lpstr>Архетипы токенизации The Tokenization of Everything: Towards a Framework for Understanding the Potentials of Tokenized Assets. Источник: https://www.researchgate.net/publication/352903703_The_Tokenization_of_Everything_Towards_a_Framework_for_Understanding_the_Potentials_of_Tokenized_Assets</vt:lpstr>
      <vt:lpstr>Структура информационно-коммуникационного пространства: от электронного к цифровому взаимодействию </vt:lpstr>
      <vt:lpstr>Презентация PowerPoint</vt:lpstr>
      <vt:lpstr>Обзор   основных   определений  DeFi (выбор за вами) </vt:lpstr>
      <vt:lpstr>СеFi VS DeFi</vt:lpstr>
      <vt:lpstr>Влияние DeFi на финансовый рынок</vt:lpstr>
      <vt:lpstr>Презентация PowerPoint</vt:lpstr>
      <vt:lpstr>Децентрализованная автономная организация – изменение в институциональном компоненте финансового рынка</vt:lpstr>
      <vt:lpstr>Презентация PowerPoint</vt:lpstr>
      <vt:lpstr>Презентация PowerPoint</vt:lpstr>
      <vt:lpstr>Презентация PowerPoint</vt:lpstr>
      <vt:lpstr>Финансовые новации и проблемы потребительского поведения: ВЗГЛЯД ПОТРЕБИТЕЛЯ!!!</vt:lpstr>
      <vt:lpstr>Презентация PowerPoint</vt:lpstr>
      <vt:lpstr>Меняет ли новая модель организации финансовых отношений сущностные особенности финансов, денег и кредита? </vt:lpstr>
      <vt:lpstr>Несмотря на отсутствие четкого юридического статуса и нормативно-правовой базы регулирования обращения разных типов криптознаков: </vt:lpstr>
      <vt:lpstr>Доля населения, владеющая криптоактивами,  2021 год, % Россия - второе место – 11,9% </vt:lpstr>
      <vt:lpstr>COVID-19 и интерес к криптоактивам в различных формах: динамика среднего количества ежедневно активных цифровых кошельков топ-10 наиболее популярных систем (справа), ед.</vt:lpstr>
      <vt:lpstr>Динамика количества (слева) и объема (справа) транзакций криптовалютами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</vt:lpstr>
      <vt:lpstr>Презентация PowerPoint</vt:lpstr>
      <vt:lpstr>Именно потому, что мы знаем о кредите слишком мало, современное общество продолжает делать ошибки в кредитной политике. Если бы современное общество знало бы все о кредите и овладело бы этими знаниями, в мире не было бы банкротства, неплатежей и проблемных кредитов, обременительных долгов как у целых стран, так и у отдельных предприятий и граждан.  О.И.Лаврушин, заслуженный деятель науки РФ, д.э.н.  </vt:lpstr>
      <vt:lpstr>Что такое кредит? </vt:lpstr>
      <vt:lpstr>Кредит:</vt:lpstr>
      <vt:lpstr>Структура кредита </vt:lpstr>
      <vt:lpstr>Каково место DeFi в логике развития кредитных отношений? Новый тип кредитных отношений? Или новая модель непосредственных кредитных отношений? </vt:lpstr>
      <vt:lpstr>Децентрализованное кредитование: плюсы т минусы</vt:lpstr>
      <vt:lpstr>Презентация PowerPoint</vt:lpstr>
      <vt:lpstr>Презентация PowerPoint</vt:lpstr>
      <vt:lpstr>Презентация PowerPoint</vt:lpstr>
      <vt:lpstr>Формирование доверенного  цифрового пространства позволит:</vt:lpstr>
      <vt:lpstr>Некоторые задачи издалека кажутся канатом, натянутым между высокими зданиями, но, присмотревшись, оказываются нарисованными линиями на асфальте…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Абрамова Марина Александровна</cp:lastModifiedBy>
  <cp:revision>295</cp:revision>
  <cp:lastPrinted>2023-01-22T07:31:39Z</cp:lastPrinted>
  <dcterms:created xsi:type="dcterms:W3CDTF">2016-09-22T16:49:19Z</dcterms:created>
  <dcterms:modified xsi:type="dcterms:W3CDTF">2024-04-21T08:29:01Z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0x010100D152A4D475B3F94B9A44EC35E28A4960</vt:lpwstr>
  </property>
</Properties>
</file>