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94" r:id="rId2"/>
  </p:sldMasterIdLst>
  <p:notesMasterIdLst>
    <p:notesMasterId r:id="rId12"/>
  </p:notesMasterIdLst>
  <p:sldIdLst>
    <p:sldId id="2147472259" r:id="rId3"/>
    <p:sldId id="2147472262" r:id="rId4"/>
    <p:sldId id="2147475790" r:id="rId5"/>
    <p:sldId id="2147472264" r:id="rId6"/>
    <p:sldId id="2147475791" r:id="rId7"/>
    <p:sldId id="2147475795" r:id="rId8"/>
    <p:sldId id="2147475793" r:id="rId9"/>
    <p:sldId id="2147475794" r:id="rId10"/>
    <p:sldId id="33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2638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121" userDrawn="1">
          <p15:clr>
            <a:srgbClr val="A4A3A4"/>
          </p15:clr>
        </p15:guide>
        <p15:guide id="6" pos="1481" userDrawn="1">
          <p15:clr>
            <a:srgbClr val="A4A3A4"/>
          </p15:clr>
        </p15:guide>
        <p15:guide id="7" pos="7083" userDrawn="1">
          <p15:clr>
            <a:srgbClr val="A4A3A4"/>
          </p15:clr>
        </p15:guide>
        <p15:guide id="22" pos="6176" userDrawn="1">
          <p15:clr>
            <a:srgbClr val="A4A3A4"/>
          </p15:clr>
        </p15:guide>
        <p15:guide id="23" pos="3659" userDrawn="1">
          <p15:clr>
            <a:srgbClr val="A4A3A4"/>
          </p15:clr>
        </p15:guide>
        <p15:guide id="24" orient="horz" pos="187" userDrawn="1">
          <p15:clr>
            <a:srgbClr val="A4A3A4"/>
          </p15:clr>
        </p15:guide>
        <p15:guide id="25" orient="horz" pos="1548" userDrawn="1">
          <p15:clr>
            <a:srgbClr val="A4A3A4"/>
          </p15:clr>
        </p15:guide>
        <p15:guide id="26" orient="horz" pos="3906" userDrawn="1">
          <p15:clr>
            <a:srgbClr val="A4A3A4"/>
          </p15:clr>
        </p15:guide>
        <p15:guide id="27" orient="horz" pos="2069" userDrawn="1">
          <p15:clr>
            <a:srgbClr val="A4A3A4"/>
          </p15:clr>
        </p15:guide>
        <p15:guide id="28" pos="7469" userDrawn="1">
          <p15:clr>
            <a:srgbClr val="A4A3A4"/>
          </p15:clr>
        </p15:guide>
        <p15:guide id="29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рятцева Валерия Ильинична" initials="БВИ" lastIdx="6" clrIdx="0">
    <p:extLst>
      <p:ext uri="{19B8F6BF-5375-455C-9EA6-DF929625EA0E}">
        <p15:presenceInfo xmlns:p15="http://schemas.microsoft.com/office/powerpoint/2012/main" userId="Брятцева Валерия Ильинич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124"/>
    <a:srgbClr val="A8FF00"/>
    <a:srgbClr val="9933FF"/>
    <a:srgbClr val="ECE8F0"/>
    <a:srgbClr val="D9D9D9"/>
    <a:srgbClr val="F2F3F6"/>
    <a:srgbClr val="00E8F0"/>
    <a:srgbClr val="A8F000"/>
    <a:srgbClr val="2B73FE"/>
    <a:srgbClr val="EE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7" autoAdjust="0"/>
    <p:restoredTop sz="94484" autoAdjust="0"/>
  </p:normalViewPr>
  <p:slideViewPr>
    <p:cSldViewPr snapToGrid="0">
      <p:cViewPr varScale="1">
        <p:scale>
          <a:sx n="65" d="100"/>
          <a:sy n="65" d="100"/>
        </p:scale>
        <p:origin x="44" y="804"/>
      </p:cViewPr>
      <p:guideLst>
        <p:guide pos="2638"/>
        <p:guide pos="710"/>
        <p:guide pos="121"/>
        <p:guide pos="1481"/>
        <p:guide pos="7083"/>
        <p:guide pos="6176"/>
        <p:guide pos="3659"/>
        <p:guide orient="horz" pos="187"/>
        <p:guide orient="horz" pos="1548"/>
        <p:guide orient="horz" pos="3906"/>
        <p:guide orient="horz" pos="2069"/>
        <p:guide pos="7469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4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EC436-52C3-EC3B-4B93-F82FB542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F0DA0-3C4F-9B9A-0D0C-397E8E7DE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322F6-54D3-5316-8FCE-7980D7C50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8F4F4-8C5A-909B-EEC2-86A634121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18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2E40-1BE6-8BA0-FF41-C9F6F209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5E33-CEA4-C67F-32BE-6F3C35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EB6C-6A3F-7E01-442B-F34AA209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DD08-EE99-B6B9-2273-5E36AADAC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87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2E40-1BE6-8BA0-FF41-C9F6F209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5E33-CEA4-C67F-32BE-6F3C35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EB6C-6A3F-7E01-442B-F34AA209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DD08-EE99-B6B9-2273-5E36AADAC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57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>
          <a:extLst>
            <a:ext uri="{FF2B5EF4-FFF2-40B4-BE49-F238E27FC236}">
              <a16:creationId xmlns:a16="http://schemas.microsoft.com/office/drawing/2014/main" id="{F107AC42-D277-7C3D-58A9-CEEB51555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f8d684ca8_0_584:notes">
            <a:extLst>
              <a:ext uri="{FF2B5EF4-FFF2-40B4-BE49-F238E27FC236}">
                <a16:creationId xmlns:a16="http://schemas.microsoft.com/office/drawing/2014/main" id="{16B0CADF-6035-A1B4-6AC3-B6F4F106FC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7" name="Google Shape;287;g2af8d684ca8_0_584:notes">
            <a:extLst>
              <a:ext uri="{FF2B5EF4-FFF2-40B4-BE49-F238E27FC236}">
                <a16:creationId xmlns:a16="http://schemas.microsoft.com/office/drawing/2014/main" id="{E96897CA-0479-EEE4-07F6-3E8312C4A7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168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2E40-1BE6-8BA0-FF41-C9F6F209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5E33-CEA4-C67F-32BE-6F3C35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EB6C-6A3F-7E01-442B-F34AA209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DD08-EE99-B6B9-2273-5E36AADAC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83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2E40-1BE6-8BA0-FF41-C9F6F209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5E33-CEA4-C67F-32BE-6F3C35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EB6C-6A3F-7E01-442B-F34AA209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DD08-EE99-B6B9-2273-5E36AADAC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93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" name="Рисунок 1" descr="Изображение выглядит как Шрифт, Графика, графический дизайн, крас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A97E67D-C4F0-001A-7BF9-C51570EF6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5688" y="296863"/>
            <a:ext cx="1911350" cy="680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Заголовок и объект" type="tx">
  <p:cSld name="2_Заголовок и объект">
    <p:bg>
      <p:bgPr>
        <a:solidFill>
          <a:srgbClr val="EF312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ebd098f3f_4_798"/>
          <p:cNvSpPr txBox="1">
            <a:spLocks noGrp="1"/>
          </p:cNvSpPr>
          <p:nvPr>
            <p:ph type="sldNum" idx="12"/>
          </p:nvPr>
        </p:nvSpPr>
        <p:spPr>
          <a:xfrm>
            <a:off x="11403106" y="6384919"/>
            <a:ext cx="365327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Рисунок 1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08D555-D7B1-B238-91F6-F3C082C05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5688" y="296863"/>
            <a:ext cx="1911350" cy="6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10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2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FA80FE91-9800-86DF-F9CC-3F5B45CEDA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554492" y="6376037"/>
            <a:ext cx="493131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l">
              <a:defRPr sz="1600" b="0" i="0">
                <a:solidFill>
                  <a:srgbClr val="888888"/>
                </a:solidFill>
                <a:latin typeface="Styrene A LC Medium" pitchFamily="2" charset="0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BCB93D-C7F3-FBFF-DC60-7303BC4B64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49" y="400560"/>
            <a:ext cx="10928551" cy="443198"/>
          </a:xfrm>
        </p:spPr>
        <p:txBody>
          <a:bodyPr/>
          <a:lstStyle>
            <a:lvl1pPr>
              <a:defRPr sz="3200" b="1" i="0">
                <a:latin typeface="Styrene A LC Bold" pitchFamily="2" charset="0"/>
              </a:defRPr>
            </a:lvl1pPr>
          </a:lstStyle>
          <a:p>
            <a:r>
              <a:rPr lang="ru-RU" dirty="0"/>
              <a:t>Заголовок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9955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Заголовок и объект" type="tx">
  <p:cSld name="2_Заголовок и объект">
    <p:bg>
      <p:bgPr>
        <a:solidFill>
          <a:srgbClr val="0D0D0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c51917c7c1_19_51"/>
          <p:cNvSpPr txBox="1">
            <a:spLocks noGrp="1"/>
          </p:cNvSpPr>
          <p:nvPr>
            <p:ph type="sldNum" idx="12"/>
          </p:nvPr>
        </p:nvSpPr>
        <p:spPr>
          <a:xfrm>
            <a:off x="11611234" y="6215748"/>
            <a:ext cx="1570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000">
              <a:latin typeface="Styrene A LC Regular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61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07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fabank.ru/alfafutu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eOG_KpYvOcHggQ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fa_chance@alfabank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67A93-786A-8CAB-0AC0-47DEC5114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86C8D-0A27-A7AA-6A9F-5B1C26A99C3C}"/>
              </a:ext>
            </a:extLst>
          </p:cNvPr>
          <p:cNvSpPr txBox="1"/>
          <p:nvPr/>
        </p:nvSpPr>
        <p:spPr>
          <a:xfrm>
            <a:off x="119552" y="3021207"/>
            <a:ext cx="9654987" cy="276088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  <a:buSzPts val="8800"/>
              <a:defRPr/>
            </a:pPr>
            <a:br>
              <a:rPr lang="ru-RU" sz="7200" b="1" dirty="0">
                <a:solidFill>
                  <a:schemeClr val="bg1"/>
                </a:solidFill>
                <a:latin typeface="Styrene A LC Bold" pitchFamily="2" charset="0"/>
              </a:rPr>
            </a:br>
            <a:r>
              <a:rPr lang="ru-RU" sz="7200" b="1" dirty="0">
                <a:solidFill>
                  <a:srgbClr val="FFFFFF"/>
                </a:solidFill>
                <a:latin typeface="Styrene A LC Bold" pitchFamily="2" charset="0"/>
              </a:rPr>
              <a:t>Гранты</a:t>
            </a:r>
            <a:br>
              <a:rPr lang="ru-RU" sz="7200" b="1" dirty="0">
                <a:solidFill>
                  <a:srgbClr val="FFFFFF"/>
                </a:solidFill>
                <a:latin typeface="Styrene A LC Bold" pitchFamily="2" charset="0"/>
              </a:rPr>
            </a:br>
            <a:r>
              <a:rPr lang="ru-RU" sz="7200" b="1" dirty="0">
                <a:solidFill>
                  <a:srgbClr val="FFFFFF"/>
                </a:solidFill>
                <a:latin typeface="Styrene A LC Bold" pitchFamily="2" charset="0"/>
              </a:rPr>
              <a:t>преподавателям</a:t>
            </a:r>
            <a:endParaRPr lang="ru-RU" sz="7200" b="1" dirty="0">
              <a:solidFill>
                <a:schemeClr val="bg1"/>
              </a:solidFill>
              <a:latin typeface="Styrene A LC Bold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ECF76E-1591-43C2-AF89-E5597E52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45" y="-1463850"/>
            <a:ext cx="14794400" cy="83218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6DC6BC3-E3EA-4545-8A76-43989D8E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8" y="325580"/>
            <a:ext cx="4967343" cy="1766989"/>
          </a:xfrm>
          <a:prstGeom prst="rect">
            <a:avLst/>
          </a:prstGeom>
        </p:spPr>
      </p:pic>
      <p:pic>
        <p:nvPicPr>
          <p:cNvPr id="6" name="Рисунок 5" descr="Изображение выглядит как Шрифт, логотип, Графика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06248A-A2D7-48E2-AFC2-D3AF998B6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323" y="134729"/>
            <a:ext cx="2397439" cy="7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E5109-FE25-C641-3C04-5BEE64F2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DE4F6E-683C-4A94-B210-44C04E2AB687}"/>
              </a:ext>
            </a:extLst>
          </p:cNvPr>
          <p:cNvSpPr/>
          <p:nvPr/>
        </p:nvSpPr>
        <p:spPr>
          <a:xfrm>
            <a:off x="-1" y="1492624"/>
            <a:ext cx="12192001" cy="1486556"/>
          </a:xfrm>
          <a:prstGeom prst="rect">
            <a:avLst/>
          </a:prstGeom>
          <a:solidFill>
            <a:srgbClr val="A8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EF0E47E-E231-0BD4-C7EC-EB197E4AEF3F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7" name="Google Shape;239;p50">
            <a:extLst>
              <a:ext uri="{FF2B5EF4-FFF2-40B4-BE49-F238E27FC236}">
                <a16:creationId xmlns:a16="http://schemas.microsoft.com/office/drawing/2014/main" id="{AE1CA762-DB3B-C815-7312-7E18748C4D9E}"/>
              </a:ext>
            </a:extLst>
          </p:cNvPr>
          <p:cNvSpPr txBox="1"/>
          <p:nvPr/>
        </p:nvSpPr>
        <p:spPr>
          <a:xfrm>
            <a:off x="131515" y="1218797"/>
            <a:ext cx="1190261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ru-RU" sz="12800" b="1" i="0" u="none" strike="noStrike" kern="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Black" pitchFamily="2" charset="0"/>
                <a:cs typeface="Arial"/>
                <a:sym typeface="Arial"/>
              </a:rPr>
              <a:t>92 500 000₽ </a:t>
            </a:r>
          </a:p>
        </p:txBody>
      </p:sp>
      <p:sp>
        <p:nvSpPr>
          <p:cNvPr id="113" name="Скругленный прямоугольник 43">
            <a:extLst>
              <a:ext uri="{FF2B5EF4-FFF2-40B4-BE49-F238E27FC236}">
                <a16:creationId xmlns:a16="http://schemas.microsoft.com/office/drawing/2014/main" id="{D0B25DF4-0B4F-8D40-A3FC-CAB2C032A6FB}"/>
              </a:ext>
            </a:extLst>
          </p:cNvPr>
          <p:cNvSpPr>
            <a:spLocks noChangeAspect="1"/>
          </p:cNvSpPr>
          <p:nvPr/>
        </p:nvSpPr>
        <p:spPr>
          <a:xfrm>
            <a:off x="7721771" y="434245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14" name="Скругленный прямоугольник 45">
            <a:extLst>
              <a:ext uri="{FF2B5EF4-FFF2-40B4-BE49-F238E27FC236}">
                <a16:creationId xmlns:a16="http://schemas.microsoft.com/office/drawing/2014/main" id="{52E966D0-5EC1-9855-99D7-BEA0147D63C9}"/>
              </a:ext>
            </a:extLst>
          </p:cNvPr>
          <p:cNvSpPr>
            <a:spLocks noChangeAspect="1"/>
          </p:cNvSpPr>
          <p:nvPr/>
        </p:nvSpPr>
        <p:spPr>
          <a:xfrm>
            <a:off x="9726845" y="4404123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15" name="Скругленный прямоугольник 46">
            <a:extLst>
              <a:ext uri="{FF2B5EF4-FFF2-40B4-BE49-F238E27FC236}">
                <a16:creationId xmlns:a16="http://schemas.microsoft.com/office/drawing/2014/main" id="{40C357C3-31D5-56CC-EC05-73E8F9E0E750}"/>
              </a:ext>
            </a:extLst>
          </p:cNvPr>
          <p:cNvSpPr>
            <a:spLocks noChangeAspect="1"/>
          </p:cNvSpPr>
          <p:nvPr/>
        </p:nvSpPr>
        <p:spPr>
          <a:xfrm>
            <a:off x="6021714" y="4398158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0" name="Google Shape;308;p53">
            <a:extLst>
              <a:ext uri="{FF2B5EF4-FFF2-40B4-BE49-F238E27FC236}">
                <a16:creationId xmlns:a16="http://schemas.microsoft.com/office/drawing/2014/main" id="{34F37893-FA24-6047-5DA3-F922AAC077F8}"/>
              </a:ext>
            </a:extLst>
          </p:cNvPr>
          <p:cNvSpPr/>
          <p:nvPr/>
        </p:nvSpPr>
        <p:spPr>
          <a:xfrm>
            <a:off x="6039016" y="3590439"/>
            <a:ext cx="3042245" cy="9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  <a:t>Разовая выплата  </a:t>
            </a:r>
            <a:b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</a:br>
            <a: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  <a:t>250 000 рублей* на карту  Альфа-Банка.</a:t>
            </a:r>
            <a:b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</a:br>
            <a:b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</a:br>
            <a:r>
              <a:rPr lang="ru-RU" sz="1100" spc="-133" dirty="0">
                <a:solidFill>
                  <a:schemeClr val="bg1">
                    <a:lumMod val="50000"/>
                  </a:schemeClr>
                </a:solidFill>
                <a:latin typeface="Styrene A LC" pitchFamily="50" charset="-52"/>
              </a:rPr>
              <a:t>* </a:t>
            </a: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tyrene A LC" pitchFamily="50" charset="-52"/>
                <a:sym typeface="Arial"/>
              </a:rPr>
              <a:t>Сумма  в Договоре  с  учётом  НДФЛ  287 356 рублей,  налог платит БФ «Альфа-Шанс»</a:t>
            </a:r>
            <a:endParaRPr kumimoji="0" lang="ru-RU" sz="1800" b="0" i="0" u="none" strike="noStrike" kern="0" cap="none" spc="-133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tyrene A LC" pitchFamily="50" charset="-52"/>
              <a:sym typeface="Arial"/>
            </a:endParaRPr>
          </a:p>
        </p:txBody>
      </p:sp>
      <p:sp>
        <p:nvSpPr>
          <p:cNvPr id="123" name="Скругленный прямоугольник 43">
            <a:extLst>
              <a:ext uri="{FF2B5EF4-FFF2-40B4-BE49-F238E27FC236}">
                <a16:creationId xmlns:a16="http://schemas.microsoft.com/office/drawing/2014/main" id="{1D6E2504-A51B-BD1C-423D-5139963DA64C}"/>
              </a:ext>
            </a:extLst>
          </p:cNvPr>
          <p:cNvSpPr>
            <a:spLocks noChangeAspect="1"/>
          </p:cNvSpPr>
          <p:nvPr/>
        </p:nvSpPr>
        <p:spPr>
          <a:xfrm>
            <a:off x="11254303" y="4443345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4" name="Скругленный прямоугольник 46">
            <a:extLst>
              <a:ext uri="{FF2B5EF4-FFF2-40B4-BE49-F238E27FC236}">
                <a16:creationId xmlns:a16="http://schemas.microsoft.com/office/drawing/2014/main" id="{581C759A-3DAE-E997-8F57-982ADF8317FE}"/>
              </a:ext>
            </a:extLst>
          </p:cNvPr>
          <p:cNvSpPr>
            <a:spLocks noChangeAspect="1"/>
          </p:cNvSpPr>
          <p:nvPr/>
        </p:nvSpPr>
        <p:spPr>
          <a:xfrm>
            <a:off x="9554246" y="4444673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6" name="Google Shape;308;p53">
            <a:extLst>
              <a:ext uri="{FF2B5EF4-FFF2-40B4-BE49-F238E27FC236}">
                <a16:creationId xmlns:a16="http://schemas.microsoft.com/office/drawing/2014/main" id="{16BA09B3-9AED-DA75-2553-3EFDB9F734FE}"/>
              </a:ext>
            </a:extLst>
          </p:cNvPr>
          <p:cNvSpPr/>
          <p:nvPr/>
        </p:nvSpPr>
        <p:spPr>
          <a:xfrm>
            <a:off x="9482065" y="4304755"/>
            <a:ext cx="250974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ru-RU" sz="48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sp>
        <p:nvSpPr>
          <p:cNvPr id="127" name="Google Shape;308;p53">
            <a:extLst>
              <a:ext uri="{FF2B5EF4-FFF2-40B4-BE49-F238E27FC236}">
                <a16:creationId xmlns:a16="http://schemas.microsoft.com/office/drawing/2014/main" id="{F7966203-7A3C-C1F1-F010-8B4490C0F973}"/>
              </a:ext>
            </a:extLst>
          </p:cNvPr>
          <p:cNvSpPr/>
          <p:nvPr/>
        </p:nvSpPr>
        <p:spPr>
          <a:xfrm>
            <a:off x="9499350" y="5056148"/>
            <a:ext cx="244675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ru-RU" sz="1467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C83B6D7-2BEA-9429-65D4-BFC44E7F1A67}"/>
              </a:ext>
            </a:extLst>
          </p:cNvPr>
          <p:cNvSpPr/>
          <p:nvPr/>
        </p:nvSpPr>
        <p:spPr>
          <a:xfrm>
            <a:off x="9226695" y="3198436"/>
            <a:ext cx="248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Победители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5C744ED-1EE8-D30F-8C99-C74EDA5CF4BD}"/>
              </a:ext>
            </a:extLst>
          </p:cNvPr>
          <p:cNvSpPr/>
          <p:nvPr/>
        </p:nvSpPr>
        <p:spPr>
          <a:xfrm>
            <a:off x="6076980" y="3144384"/>
            <a:ext cx="198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Выплаты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E69A84-FD7F-2DA8-84E2-3D03AF853F62}"/>
              </a:ext>
            </a:extLst>
          </p:cNvPr>
          <p:cNvSpPr/>
          <p:nvPr/>
        </p:nvSpPr>
        <p:spPr>
          <a:xfrm>
            <a:off x="157875" y="3198436"/>
            <a:ext cx="3641099" cy="78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Кто может участвовать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766A66-8372-2ABA-8D25-F02CC78F5B02}"/>
              </a:ext>
            </a:extLst>
          </p:cNvPr>
          <p:cNvSpPr/>
          <p:nvPr/>
        </p:nvSpPr>
        <p:spPr>
          <a:xfrm>
            <a:off x="9214956" y="3856702"/>
            <a:ext cx="277685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67"/>
              </a:spcAft>
              <a:buSzPct val="150000"/>
              <a:defRPr/>
            </a:pPr>
            <a:r>
              <a:rPr lang="ru-RU" sz="1800" spc="-133" dirty="0">
                <a:solidFill>
                  <a:schemeClr val="tx1"/>
                </a:solidFill>
                <a:latin typeface="Styrene A LC Bold" pitchFamily="50" charset="0"/>
              </a:rPr>
              <a:t>1  </a:t>
            </a:r>
            <a:r>
              <a:rPr lang="ru-RU" sz="1800" spc="-133" dirty="0">
                <a:solidFill>
                  <a:schemeClr val="tx1"/>
                </a:solidFill>
                <a:latin typeface="Styrene A LC Regular" pitchFamily="50" charset="0"/>
              </a:rPr>
              <a:t>грантополучатель </a:t>
            </a:r>
            <a:br>
              <a:rPr lang="ru-RU" sz="1800" spc="-133" dirty="0">
                <a:solidFill>
                  <a:schemeClr val="tx1"/>
                </a:solidFill>
                <a:latin typeface="Styrene A LC Regular" pitchFamily="50" charset="0"/>
              </a:rPr>
            </a:br>
            <a:r>
              <a:rPr lang="ru-RU" sz="1800" spc="-133" dirty="0">
                <a:solidFill>
                  <a:schemeClr val="tx1"/>
                </a:solidFill>
                <a:latin typeface="Styrene A LC Regular" pitchFamily="50" charset="0"/>
              </a:rPr>
              <a:t>на вуз</a:t>
            </a:r>
            <a:endParaRPr lang="ru-RU" sz="1800" spc="-133" dirty="0">
              <a:latin typeface="Styrene A LC Medium" pitchFamily="2" charset="0"/>
            </a:endParaRPr>
          </a:p>
        </p:txBody>
      </p:sp>
      <p:sp>
        <p:nvSpPr>
          <p:cNvPr id="32" name="Google Shape;308;p53">
            <a:extLst>
              <a:ext uri="{FF2B5EF4-FFF2-40B4-BE49-F238E27FC236}">
                <a16:creationId xmlns:a16="http://schemas.microsoft.com/office/drawing/2014/main" id="{95303417-B2AE-6742-2592-1BBF205539E3}"/>
              </a:ext>
            </a:extLst>
          </p:cNvPr>
          <p:cNvSpPr/>
          <p:nvPr/>
        </p:nvSpPr>
        <p:spPr>
          <a:xfrm>
            <a:off x="157876" y="3856702"/>
            <a:ext cx="2845206" cy="4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  <a:t>Преподаватель вуза любого направления  со стажем  ≥ 1 года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1778BD6-99F4-7F0B-96A2-71A160691AB4}"/>
              </a:ext>
            </a:extLst>
          </p:cNvPr>
          <p:cNvCxnSpPr>
            <a:cxnSpLocks/>
          </p:cNvCxnSpPr>
          <p:nvPr/>
        </p:nvCxnSpPr>
        <p:spPr>
          <a:xfrm>
            <a:off x="3065014" y="3192923"/>
            <a:ext cx="0" cy="16742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6887D75-BE89-DAF4-44B3-BFF2B75E50E5}"/>
              </a:ext>
            </a:extLst>
          </p:cNvPr>
          <p:cNvCxnSpPr>
            <a:cxnSpLocks/>
          </p:cNvCxnSpPr>
          <p:nvPr/>
        </p:nvCxnSpPr>
        <p:spPr>
          <a:xfrm>
            <a:off x="9031035" y="3280860"/>
            <a:ext cx="0" cy="16064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F556741-053A-4BFD-BF09-BB0ABAC1A658}"/>
              </a:ext>
            </a:extLst>
          </p:cNvPr>
          <p:cNvSpPr/>
          <p:nvPr/>
        </p:nvSpPr>
        <p:spPr>
          <a:xfrm>
            <a:off x="241156" y="5239486"/>
            <a:ext cx="7210674" cy="1389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746C45-F528-4155-808A-D13A692C0CDD}"/>
              </a:ext>
            </a:extLst>
          </p:cNvPr>
          <p:cNvSpPr txBox="1"/>
          <p:nvPr/>
        </p:nvSpPr>
        <p:spPr>
          <a:xfrm>
            <a:off x="292528" y="5501411"/>
            <a:ext cx="6889532" cy="257647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594" marR="0" lvl="0" indent="-228594" algn="l" defTabSz="914400" rtl="0" eaLnBrk="1" fontAlgn="auto" latinLnBrk="0" hangingPunct="1">
              <a:spcBef>
                <a:spcPts val="0"/>
              </a:spcBef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Запуск программы на сайте – 4 июля</a:t>
            </a: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Присоединение к оферте  – до 22 августа</a:t>
            </a: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Предоставление результатов  отбора от вуза Банку – до 12 сентября</a:t>
            </a: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spc="-133" dirty="0">
              <a:solidFill>
                <a:schemeClr val="bg1"/>
              </a:solidFill>
              <a:latin typeface="Styrene A LC Regular" pitchFamily="50" charset="-52"/>
            </a:endParaRP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spc="-133" dirty="0">
              <a:solidFill>
                <a:schemeClr val="bg1"/>
              </a:solidFill>
              <a:latin typeface="Styrene A LC Regular" pitchFamily="50" charset="-52"/>
            </a:endParaRP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spc="-133" dirty="0">
              <a:solidFill>
                <a:schemeClr val="bg1"/>
              </a:solidFill>
              <a:latin typeface="Styrene A LC Regular" pitchFamily="50" charset="-52"/>
            </a:endParaRP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spc="-133" dirty="0">
              <a:solidFill>
                <a:schemeClr val="bg1"/>
              </a:solidFill>
              <a:latin typeface="Styrene A LC Regular" pitchFamily="50" charset="-52"/>
            </a:endParaRP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Выплаты грантов – </a:t>
            </a:r>
            <a:b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</a:b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октябрь – ноябрь</a:t>
            </a: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Награждения  в вузах – </a:t>
            </a:r>
            <a:b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</a:b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октябрь 2025-февраль 2026</a:t>
            </a:r>
          </a:p>
          <a:p>
            <a:pPr marL="228594" indent="-228594">
              <a:lnSpc>
                <a:spcPct val="90000"/>
              </a:lnSpc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800" spc="-133" dirty="0">
              <a:solidFill>
                <a:schemeClr val="bg1"/>
              </a:solidFill>
              <a:latin typeface="Styrene A LC Medium" pitchFamily="2" charset="0"/>
            </a:endParaRPr>
          </a:p>
          <a:p>
            <a:pPr marL="228594" marR="0" lvl="0" indent="-228594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ru-RU" sz="1800" spc="-133" dirty="0">
              <a:solidFill>
                <a:schemeClr val="bg1"/>
              </a:solidFill>
              <a:latin typeface="Styrene A LC Medium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E8AE2DB-961F-49E2-9EDA-04E7215DE914}"/>
              </a:ext>
            </a:extLst>
          </p:cNvPr>
          <p:cNvSpPr/>
          <p:nvPr/>
        </p:nvSpPr>
        <p:spPr>
          <a:xfrm>
            <a:off x="7604812" y="5250088"/>
            <a:ext cx="4266446" cy="1379243"/>
          </a:xfrm>
          <a:prstGeom prst="rect">
            <a:avLst/>
          </a:prstGeom>
          <a:solidFill>
            <a:srgbClr val="A8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B9B934-85AD-439E-8E43-B9F6EFB9B8FF}"/>
              </a:ext>
            </a:extLst>
          </p:cNvPr>
          <p:cNvSpPr txBox="1"/>
          <p:nvPr/>
        </p:nvSpPr>
        <p:spPr>
          <a:xfrm>
            <a:off x="7613277" y="5880572"/>
            <a:ext cx="3093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ct val="100000"/>
              <a:tabLst/>
              <a:defRPr/>
            </a:pPr>
            <a:r>
              <a:rPr lang="ru-RU" sz="1800" spc="-133" dirty="0">
                <a:solidFill>
                  <a:srgbClr val="EF3124"/>
                </a:solidFill>
                <a:latin typeface="Styrene A LC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Вкладка </a:t>
            </a:r>
            <a:br>
              <a:rPr lang="ru-RU" sz="1800" spc="-133" dirty="0">
                <a:solidFill>
                  <a:srgbClr val="EF3124"/>
                </a:solidFill>
                <a:latin typeface="Styrene A LC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1800" spc="-133" dirty="0">
                <a:solidFill>
                  <a:srgbClr val="EF3124"/>
                </a:solidFill>
                <a:latin typeface="Styrene A LC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«Гранты и Стипендии»</a:t>
            </a:r>
            <a:endParaRPr lang="ru-RU" sz="1800" spc="-133" dirty="0">
              <a:solidFill>
                <a:srgbClr val="EF3124"/>
              </a:solidFill>
              <a:latin typeface="Styrene A LC Medium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5D9F7B9-9ACA-49D9-B247-343606E0B0C6}"/>
              </a:ext>
            </a:extLst>
          </p:cNvPr>
          <p:cNvSpPr/>
          <p:nvPr/>
        </p:nvSpPr>
        <p:spPr>
          <a:xfrm>
            <a:off x="3084802" y="3198436"/>
            <a:ext cx="3641099" cy="78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Кто проводит</a:t>
            </a:r>
            <a:b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отбор</a:t>
            </a:r>
          </a:p>
        </p:txBody>
      </p:sp>
      <p:sp>
        <p:nvSpPr>
          <p:cNvPr id="30" name="Google Shape;308;p53">
            <a:extLst>
              <a:ext uri="{FF2B5EF4-FFF2-40B4-BE49-F238E27FC236}">
                <a16:creationId xmlns:a16="http://schemas.microsoft.com/office/drawing/2014/main" id="{04828C7A-2855-402F-AAEC-E6002138118F}"/>
              </a:ext>
            </a:extLst>
          </p:cNvPr>
          <p:cNvSpPr/>
          <p:nvPr/>
        </p:nvSpPr>
        <p:spPr>
          <a:xfrm>
            <a:off x="3075263" y="3856702"/>
            <a:ext cx="2845206" cy="4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  <a:t>Отбор полностью проводит вуз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D684258-65CF-4288-B1D5-F2E996C9F935}"/>
              </a:ext>
            </a:extLst>
          </p:cNvPr>
          <p:cNvCxnSpPr>
            <a:cxnSpLocks/>
          </p:cNvCxnSpPr>
          <p:nvPr/>
        </p:nvCxnSpPr>
        <p:spPr>
          <a:xfrm>
            <a:off x="6026863" y="3260708"/>
            <a:ext cx="0" cy="16064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236FA7-646A-4CBE-ACE7-9B16B2DA1390}"/>
              </a:ext>
            </a:extLst>
          </p:cNvPr>
          <p:cNvSpPr/>
          <p:nvPr/>
        </p:nvSpPr>
        <p:spPr>
          <a:xfrm>
            <a:off x="241156" y="5250542"/>
            <a:ext cx="3641099" cy="31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-9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Ключевые сроки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663630A-05FD-4F61-BA4D-666B27AC08F7}"/>
              </a:ext>
            </a:extLst>
          </p:cNvPr>
          <p:cNvSpPr/>
          <p:nvPr/>
        </p:nvSpPr>
        <p:spPr>
          <a:xfrm>
            <a:off x="7613277" y="5294495"/>
            <a:ext cx="3641099" cy="53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800" b="1" spc="-93" dirty="0">
                <a:solidFill>
                  <a:schemeClr val="tx1"/>
                </a:solidFill>
                <a:latin typeface="Styrene A LC Bold" pitchFamily="50" charset="0"/>
                <a:ea typeface="+mn-ea"/>
              </a:rPr>
              <a:t>Платформа</a:t>
            </a:r>
            <a:br>
              <a:rPr lang="ru-RU" sz="1800" b="1" spc="-93" dirty="0">
                <a:solidFill>
                  <a:schemeClr val="tx1"/>
                </a:solidFill>
                <a:latin typeface="Styrene A LC Bold" pitchFamily="50" charset="0"/>
                <a:ea typeface="+mn-ea"/>
              </a:rPr>
            </a:br>
            <a:r>
              <a:rPr lang="ru-RU" sz="1800" b="1" spc="-93" dirty="0">
                <a:solidFill>
                  <a:schemeClr val="tx1"/>
                </a:solidFill>
                <a:latin typeface="Styrene A LC Bold" pitchFamily="50" charset="0"/>
                <a:ea typeface="+mn-ea"/>
              </a:rPr>
              <a:t>«</a:t>
            </a:r>
            <a:r>
              <a:rPr kumimoji="0" lang="ru-RU" sz="1800" b="1" i="0" u="none" strike="noStrike" kern="0" cap="none" spc="-9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Альфа-Будущее»</a:t>
            </a:r>
          </a:p>
        </p:txBody>
      </p:sp>
      <p:pic>
        <p:nvPicPr>
          <p:cNvPr id="4" name="Рисунок 3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21FBFF-8215-0E8D-3DFB-9E20BFEC4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5" name="Google Shape;380;p55">
            <a:extLst>
              <a:ext uri="{FF2B5EF4-FFF2-40B4-BE49-F238E27FC236}">
                <a16:creationId xmlns:a16="http://schemas.microsoft.com/office/drawing/2014/main" id="{CD7B6CA3-F1B4-1368-15C3-81C6F37C57A1}"/>
              </a:ext>
            </a:extLst>
          </p:cNvPr>
          <p:cNvSpPr txBox="1">
            <a:spLocks/>
          </p:cNvSpPr>
          <p:nvPr/>
        </p:nvSpPr>
        <p:spPr>
          <a:xfrm>
            <a:off x="11738863" y="6610482"/>
            <a:ext cx="3581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800"/>
            </a:pPr>
            <a:fld id="{00000000-1234-1234-1234-123412341234}" type="slidenum">
              <a:rPr lang="en" sz="1600">
                <a:solidFill>
                  <a:schemeClr val="bg1">
                    <a:lumMod val="65000"/>
                  </a:schemeClr>
                </a:solidFill>
                <a:latin typeface="Styrene A LC Medium" pitchFamily="2" charset="0"/>
              </a:rPr>
              <a:pPr algn="r">
                <a:buSzPts val="800"/>
              </a:pPr>
              <a:t>2</a:t>
            </a:fld>
            <a:endParaRPr lang="en" sz="1600" dirty="0">
              <a:solidFill>
                <a:schemeClr val="bg1">
                  <a:lumMod val="65000"/>
                </a:schemeClr>
              </a:solidFill>
              <a:latin typeface="Styrene A LC Medium" pitchFamily="2" charset="0"/>
            </a:endParaRPr>
          </a:p>
        </p:txBody>
      </p:sp>
      <p:sp>
        <p:nvSpPr>
          <p:cNvPr id="8" name="Google Shape;493;p57">
            <a:extLst>
              <a:ext uri="{FF2B5EF4-FFF2-40B4-BE49-F238E27FC236}">
                <a16:creationId xmlns:a16="http://schemas.microsoft.com/office/drawing/2014/main" id="{480CF60C-32B9-F19B-541D-8AE7A63AFA8A}"/>
              </a:ext>
            </a:extLst>
          </p:cNvPr>
          <p:cNvSpPr txBox="1"/>
          <p:nvPr/>
        </p:nvSpPr>
        <p:spPr>
          <a:xfrm>
            <a:off x="157875" y="228669"/>
            <a:ext cx="7681307" cy="88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3000" b="1" i="0" u="none" strike="noStrike" kern="0" cap="none" spc="-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Гранты лучшим </a:t>
            </a:r>
            <a:br>
              <a:rPr kumimoji="0" lang="ru-RU" sz="3000" b="1" i="0" u="none" strike="noStrike" kern="0" cap="none" spc="-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</a:br>
            <a:r>
              <a:rPr kumimoji="0" lang="ru-RU" sz="3000" b="1" i="0" u="none" strike="noStrike" kern="0" cap="none" spc="-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преподавателям 300 вузов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6F279-D398-41EC-9BD8-DABC9720C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6079" y="5379309"/>
            <a:ext cx="1166298" cy="11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3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2AC7-0B1E-EA51-D65A-C09531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ятиугольник 22">
            <a:extLst>
              <a:ext uri="{FF2B5EF4-FFF2-40B4-BE49-F238E27FC236}">
                <a16:creationId xmlns:a16="http://schemas.microsoft.com/office/drawing/2014/main" id="{A41209D3-D83F-4FBB-A451-CCE0A0C581DB}"/>
              </a:ext>
            </a:extLst>
          </p:cNvPr>
          <p:cNvSpPr/>
          <p:nvPr/>
        </p:nvSpPr>
        <p:spPr>
          <a:xfrm>
            <a:off x="9530286" y="5175772"/>
            <a:ext cx="2711190" cy="557114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Пятиугольник 22">
            <a:extLst>
              <a:ext uri="{FF2B5EF4-FFF2-40B4-BE49-F238E27FC236}">
                <a16:creationId xmlns:a16="http://schemas.microsoft.com/office/drawing/2014/main" id="{0E17C511-24B3-48C2-82CF-6419C439F9BD}"/>
              </a:ext>
            </a:extLst>
          </p:cNvPr>
          <p:cNvSpPr/>
          <p:nvPr/>
        </p:nvSpPr>
        <p:spPr>
          <a:xfrm>
            <a:off x="5775472" y="5175772"/>
            <a:ext cx="4094611" cy="557114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Пятиугольник 22">
            <a:extLst>
              <a:ext uri="{FF2B5EF4-FFF2-40B4-BE49-F238E27FC236}">
                <a16:creationId xmlns:a16="http://schemas.microsoft.com/office/drawing/2014/main" id="{BA259476-86FB-DB5F-1CCF-65DA099CFB29}"/>
              </a:ext>
            </a:extLst>
          </p:cNvPr>
          <p:cNvSpPr/>
          <p:nvPr/>
        </p:nvSpPr>
        <p:spPr>
          <a:xfrm>
            <a:off x="2454009" y="5188659"/>
            <a:ext cx="3641990" cy="557114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id="{36EE4CF4-ADE8-3D73-B669-57CF54AB84BE}"/>
              </a:ext>
            </a:extLst>
          </p:cNvPr>
          <p:cNvSpPr/>
          <p:nvPr/>
        </p:nvSpPr>
        <p:spPr>
          <a:xfrm>
            <a:off x="-239537" y="5180262"/>
            <a:ext cx="3034108" cy="557114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C03A5B-48FC-883D-1188-0B4A6F669A11}"/>
              </a:ext>
            </a:extLst>
          </p:cNvPr>
          <p:cNvSpPr/>
          <p:nvPr/>
        </p:nvSpPr>
        <p:spPr>
          <a:xfrm>
            <a:off x="-1" y="1344402"/>
            <a:ext cx="12192001" cy="1043588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BB2EA6-E7F6-C631-A5A3-B38B4B7E7E95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8" name="Google Shape;380;p55">
            <a:extLst>
              <a:ext uri="{FF2B5EF4-FFF2-40B4-BE49-F238E27FC236}">
                <a16:creationId xmlns:a16="http://schemas.microsoft.com/office/drawing/2014/main" id="{A64CFCF9-F9CD-FB97-CBEB-74FDFF5BDFB7}"/>
              </a:ext>
            </a:extLst>
          </p:cNvPr>
          <p:cNvSpPr txBox="1">
            <a:spLocks/>
          </p:cNvSpPr>
          <p:nvPr/>
        </p:nvSpPr>
        <p:spPr>
          <a:xfrm>
            <a:off x="11678726" y="6472956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</a:t>
            </a:fld>
            <a:endParaRPr kumimoji="0" lang="en" sz="1867" b="1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sp>
        <p:nvSpPr>
          <p:cNvPr id="109" name="Google Shape;493;p57">
            <a:extLst>
              <a:ext uri="{FF2B5EF4-FFF2-40B4-BE49-F238E27FC236}">
                <a16:creationId xmlns:a16="http://schemas.microsoft.com/office/drawing/2014/main" id="{248217FD-6373-502A-697F-9C467FBB1594}"/>
              </a:ext>
            </a:extLst>
          </p:cNvPr>
          <p:cNvSpPr txBox="1"/>
          <p:nvPr/>
        </p:nvSpPr>
        <p:spPr>
          <a:xfrm>
            <a:off x="157876" y="228669"/>
            <a:ext cx="6514773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-3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Основные этапы участия вуза в программе </a:t>
            </a:r>
          </a:p>
        </p:txBody>
      </p:sp>
      <p:sp>
        <p:nvSpPr>
          <p:cNvPr id="127" name="Google Shape;308;p53">
            <a:extLst>
              <a:ext uri="{FF2B5EF4-FFF2-40B4-BE49-F238E27FC236}">
                <a16:creationId xmlns:a16="http://schemas.microsoft.com/office/drawing/2014/main" id="{2D9BA04B-6820-4F57-A796-9B05A5D78C63}"/>
              </a:ext>
            </a:extLst>
          </p:cNvPr>
          <p:cNvSpPr/>
          <p:nvPr/>
        </p:nvSpPr>
        <p:spPr>
          <a:xfrm>
            <a:off x="9417464" y="4164417"/>
            <a:ext cx="244675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ru-RU" sz="1467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10" name="Рисунок 9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4C61-5F6B-D4DB-5578-EACB9A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FDCA98-6BCB-ABDE-5047-17CC20254D5A}"/>
              </a:ext>
            </a:extLst>
          </p:cNvPr>
          <p:cNvSpPr/>
          <p:nvPr/>
        </p:nvSpPr>
        <p:spPr>
          <a:xfrm>
            <a:off x="83719" y="5255534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До 13 июля</a:t>
            </a:r>
            <a:b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2025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8CFBAA-BF1A-6CD5-7FDF-3F3A6F7B65CC}"/>
              </a:ext>
            </a:extLst>
          </p:cNvPr>
          <p:cNvSpPr/>
          <p:nvPr/>
        </p:nvSpPr>
        <p:spPr>
          <a:xfrm>
            <a:off x="2789762" y="5276297"/>
            <a:ext cx="3073738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До 22 августа</a:t>
            </a:r>
            <a:b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2025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BDB086-D924-8E9E-4518-B53D3D70B547}"/>
              </a:ext>
            </a:extLst>
          </p:cNvPr>
          <p:cNvSpPr/>
          <p:nvPr/>
        </p:nvSpPr>
        <p:spPr>
          <a:xfrm>
            <a:off x="6680490" y="5271227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До 12 сентября </a:t>
            </a:r>
            <a:b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</a:b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2025</a:t>
            </a:r>
            <a:endParaRPr kumimoji="0" lang="ru-RU" sz="1600" b="1" i="0" u="none" strike="noStrike" kern="0" cap="none" spc="-9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60BAF-9093-1FF7-7FE3-D2DB60580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688" y="1458532"/>
            <a:ext cx="842689" cy="842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0B3A91-0182-7D6E-8F59-93C9E9A59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33547" y="1285611"/>
            <a:ext cx="1055996" cy="10559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8DE8FF-9D21-56AB-ACF1-E6CD61C7C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50708" y="1298143"/>
            <a:ext cx="1055996" cy="1055996"/>
          </a:xfrm>
          <a:prstGeom prst="rect">
            <a:avLst/>
          </a:prstGeom>
        </p:spPr>
      </p:pic>
      <p:sp>
        <p:nvSpPr>
          <p:cNvPr id="37" name="Google Shape;308;p53">
            <a:extLst>
              <a:ext uri="{FF2B5EF4-FFF2-40B4-BE49-F238E27FC236}">
                <a16:creationId xmlns:a16="http://schemas.microsoft.com/office/drawing/2014/main" id="{B30F7D25-7E69-4160-9517-86A3B3DDFEAF}"/>
              </a:ext>
            </a:extLst>
          </p:cNvPr>
          <p:cNvSpPr/>
          <p:nvPr/>
        </p:nvSpPr>
        <p:spPr>
          <a:xfrm>
            <a:off x="314270" y="5623998"/>
            <a:ext cx="11709881" cy="102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latin typeface="Styrene A LC Medium" pitchFamily="2" charset="0"/>
              </a:rPr>
              <a:t>Вуз </a:t>
            </a:r>
            <a:r>
              <a:rPr lang="ru-RU" spc="-133" dirty="0">
                <a:solidFill>
                  <a:srgbClr val="FF0000"/>
                </a:solidFill>
                <a:latin typeface="Styrene A LC Medium" pitchFamily="2" charset="0"/>
              </a:rPr>
              <a:t>обязан</a:t>
            </a:r>
            <a:r>
              <a:rPr lang="ru-RU" spc="-133" dirty="0">
                <a:latin typeface="Styrene A LC Medium" pitchFamily="2" charset="0"/>
              </a:rPr>
              <a:t> присоединиться к Договору-оферте </a:t>
            </a:r>
            <a:r>
              <a:rPr lang="ru-RU" spc="-133" dirty="0">
                <a:solidFill>
                  <a:srgbClr val="FF0000"/>
                </a:solidFill>
                <a:latin typeface="Styrene A LC Medium" pitchFamily="2" charset="0"/>
              </a:rPr>
              <a:t>на условиях Банка</a:t>
            </a:r>
            <a:r>
              <a:rPr lang="ru-RU" spc="-133" dirty="0">
                <a:latin typeface="Styrene A LC Medium" pitchFamily="2" charset="0"/>
              </a:rPr>
              <a:t>, в ином случае не допускается к программе</a:t>
            </a:r>
          </a:p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latin typeface="Styrene A LC Medium" pitchFamily="2" charset="0"/>
              </a:rPr>
              <a:t>Вуз реализует отбор </a:t>
            </a:r>
            <a:r>
              <a:rPr lang="ru-RU" spc="-133" dirty="0">
                <a:solidFill>
                  <a:srgbClr val="FF0000"/>
                </a:solidFill>
                <a:latin typeface="Styrene A LC Medium" pitchFamily="2" charset="0"/>
              </a:rPr>
              <a:t>самостоятельно по своей методике </a:t>
            </a:r>
            <a:r>
              <a:rPr lang="ru-RU" spc="-133" dirty="0">
                <a:solidFill>
                  <a:schemeClr val="tx1"/>
                </a:solidFill>
                <a:latin typeface="Styrene A LC Medium" pitchFamily="2" charset="0"/>
              </a:rPr>
              <a:t>, </a:t>
            </a:r>
            <a:r>
              <a:rPr lang="ru-RU" spc="-133" dirty="0">
                <a:solidFill>
                  <a:srgbClr val="FF0000"/>
                </a:solidFill>
                <a:latin typeface="Styrene A LC Medium" pitchFamily="2" charset="0"/>
              </a:rPr>
              <a:t> </a:t>
            </a:r>
            <a:r>
              <a:rPr lang="ru-RU" spc="-133" dirty="0">
                <a:latin typeface="Styrene A LC Medium" pitchFamily="2" charset="0"/>
              </a:rPr>
              <a:t>Банк готов проконсультировать по возможной методике отбора </a:t>
            </a:r>
            <a:br>
              <a:rPr lang="ru-RU" spc="-133" dirty="0">
                <a:latin typeface="Styrene A LC Medium" pitchFamily="2" charset="0"/>
              </a:rPr>
            </a:br>
            <a:br>
              <a:rPr lang="ru-RU" spc="-133" dirty="0">
                <a:latin typeface="Styrene A LC Medium" pitchFamily="2" charset="0"/>
              </a:rPr>
            </a:br>
            <a:r>
              <a:rPr lang="ru-RU" spc="-133" dirty="0">
                <a:solidFill>
                  <a:schemeClr val="tx1"/>
                </a:solidFill>
                <a:latin typeface="Styrene A LC Medium" pitchFamily="2" charset="0"/>
              </a:rPr>
              <a:t>Банк вправе отказать рекомендованному Грантополучателю если: стаж менее года,  рекомендуется в другом вузе, не соглашается с условиями  отдельного Договора-оферты для Грантополучателей (Приложение  №2 Положения Программы)</a:t>
            </a:r>
          </a:p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endParaRPr lang="ru-RU" spc="-133" dirty="0">
              <a:latin typeface="Styrene A LC Medium" pitchFamily="2" charset="0"/>
            </a:endParaRPr>
          </a:p>
        </p:txBody>
      </p:sp>
      <p:pic>
        <p:nvPicPr>
          <p:cNvPr id="49" name="D_Icon4_48x48_280325" descr="preencoded.png">
            <a:extLst>
              <a:ext uri="{FF2B5EF4-FFF2-40B4-BE49-F238E27FC236}">
                <a16:creationId xmlns:a16="http://schemas.microsoft.com/office/drawing/2014/main" id="{6D43AD03-C283-4AD0-855C-E7BBA1E97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088536" y="1338796"/>
            <a:ext cx="1054800" cy="10548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11C746E-1BB0-4F6E-8C54-99ED18A7B741}"/>
              </a:ext>
            </a:extLst>
          </p:cNvPr>
          <p:cNvSpPr/>
          <p:nvPr/>
        </p:nvSpPr>
        <p:spPr>
          <a:xfrm>
            <a:off x="9757920" y="5269396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До 28 февраля </a:t>
            </a:r>
            <a:b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</a:b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2026</a:t>
            </a:r>
            <a:endParaRPr kumimoji="0" lang="ru-RU" sz="1600" b="1" i="0" u="none" strike="noStrike" kern="0" cap="none" spc="-9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61" name="Скругленный прямоугольник 43">
            <a:extLst>
              <a:ext uri="{FF2B5EF4-FFF2-40B4-BE49-F238E27FC236}">
                <a16:creationId xmlns:a16="http://schemas.microsoft.com/office/drawing/2014/main" id="{3078684F-A003-4042-9C6E-5370B3AA8EA9}"/>
              </a:ext>
            </a:extLst>
          </p:cNvPr>
          <p:cNvSpPr>
            <a:spLocks noChangeAspect="1"/>
          </p:cNvSpPr>
          <p:nvPr/>
        </p:nvSpPr>
        <p:spPr>
          <a:xfrm>
            <a:off x="7700912" y="3226535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Скругленный прямоугольник 45">
            <a:extLst>
              <a:ext uri="{FF2B5EF4-FFF2-40B4-BE49-F238E27FC236}">
                <a16:creationId xmlns:a16="http://schemas.microsoft.com/office/drawing/2014/main" id="{39EC41E9-E306-4930-8556-0E803904A8A7}"/>
              </a:ext>
            </a:extLst>
          </p:cNvPr>
          <p:cNvSpPr>
            <a:spLocks noChangeAspect="1"/>
          </p:cNvSpPr>
          <p:nvPr/>
        </p:nvSpPr>
        <p:spPr>
          <a:xfrm>
            <a:off x="9705986" y="328820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3" name="Скругленный прямоугольник 46">
            <a:extLst>
              <a:ext uri="{FF2B5EF4-FFF2-40B4-BE49-F238E27FC236}">
                <a16:creationId xmlns:a16="http://schemas.microsoft.com/office/drawing/2014/main" id="{14D94514-BBFE-4ABB-90C9-40F021244D37}"/>
              </a:ext>
            </a:extLst>
          </p:cNvPr>
          <p:cNvSpPr>
            <a:spLocks noChangeAspect="1"/>
          </p:cNvSpPr>
          <p:nvPr/>
        </p:nvSpPr>
        <p:spPr>
          <a:xfrm>
            <a:off x="5826000" y="301538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4" name="Скругленный прямоугольник 47">
            <a:extLst>
              <a:ext uri="{FF2B5EF4-FFF2-40B4-BE49-F238E27FC236}">
                <a16:creationId xmlns:a16="http://schemas.microsoft.com/office/drawing/2014/main" id="{AF5D48AF-22BD-4099-9129-5D737CFE11EF}"/>
              </a:ext>
            </a:extLst>
          </p:cNvPr>
          <p:cNvSpPr>
            <a:spLocks noChangeAspect="1"/>
          </p:cNvSpPr>
          <p:nvPr/>
        </p:nvSpPr>
        <p:spPr>
          <a:xfrm>
            <a:off x="6000855" y="4308151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5" name="Picture 12" descr="Ballot Box with Check">
            <a:extLst>
              <a:ext uri="{FF2B5EF4-FFF2-40B4-BE49-F238E27FC236}">
                <a16:creationId xmlns:a16="http://schemas.microsoft.com/office/drawing/2014/main" id="{0E9B67DF-C87F-4684-98FF-8B53F3AB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3133344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43">
            <a:extLst>
              <a:ext uri="{FF2B5EF4-FFF2-40B4-BE49-F238E27FC236}">
                <a16:creationId xmlns:a16="http://schemas.microsoft.com/office/drawing/2014/main" id="{FBF8EF57-4627-400C-A758-E68158EA237F}"/>
              </a:ext>
            </a:extLst>
          </p:cNvPr>
          <p:cNvSpPr>
            <a:spLocks noChangeAspect="1"/>
          </p:cNvSpPr>
          <p:nvPr/>
        </p:nvSpPr>
        <p:spPr>
          <a:xfrm>
            <a:off x="11233444" y="3327426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Скругленный прямоугольник 46">
            <a:extLst>
              <a:ext uri="{FF2B5EF4-FFF2-40B4-BE49-F238E27FC236}">
                <a16:creationId xmlns:a16="http://schemas.microsoft.com/office/drawing/2014/main" id="{6FBFFC3A-C7F1-44E5-8612-E61BC873C8C7}"/>
              </a:ext>
            </a:extLst>
          </p:cNvPr>
          <p:cNvSpPr>
            <a:spLocks noChangeAspect="1"/>
          </p:cNvSpPr>
          <p:nvPr/>
        </p:nvSpPr>
        <p:spPr>
          <a:xfrm>
            <a:off x="9533387" y="332875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8" name="Скругленный прямоугольник 47">
            <a:extLst>
              <a:ext uri="{FF2B5EF4-FFF2-40B4-BE49-F238E27FC236}">
                <a16:creationId xmlns:a16="http://schemas.microsoft.com/office/drawing/2014/main" id="{7808232C-784E-4B34-9353-62250F223086}"/>
              </a:ext>
            </a:extLst>
          </p:cNvPr>
          <p:cNvSpPr>
            <a:spLocks noChangeAspect="1"/>
          </p:cNvSpPr>
          <p:nvPr/>
        </p:nvSpPr>
        <p:spPr>
          <a:xfrm>
            <a:off x="9533387" y="4354666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08;p53">
            <a:extLst>
              <a:ext uri="{FF2B5EF4-FFF2-40B4-BE49-F238E27FC236}">
                <a16:creationId xmlns:a16="http://schemas.microsoft.com/office/drawing/2014/main" id="{F48320F0-6E01-41DC-B798-C6DA92BD9BD9}"/>
              </a:ext>
            </a:extLst>
          </p:cNvPr>
          <p:cNvSpPr/>
          <p:nvPr/>
        </p:nvSpPr>
        <p:spPr>
          <a:xfrm>
            <a:off x="9461206" y="3188836"/>
            <a:ext cx="250974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ru-RU" sz="48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2522D2C5-E7D5-414B-88D5-B1B7304D4CF2}"/>
              </a:ext>
            </a:extLst>
          </p:cNvPr>
          <p:cNvSpPr/>
          <p:nvPr/>
        </p:nvSpPr>
        <p:spPr>
          <a:xfrm>
            <a:off x="5857046" y="2459436"/>
            <a:ext cx="2166427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Промо и Отбор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F92C1C8F-5EBE-4E60-A3FA-5864AF2B7A68}"/>
              </a:ext>
            </a:extLst>
          </p:cNvPr>
          <p:cNvSpPr/>
          <p:nvPr/>
        </p:nvSpPr>
        <p:spPr>
          <a:xfrm>
            <a:off x="2547115" y="2460875"/>
            <a:ext cx="4693150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Присоединение вуза 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 Договору-оферте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FF7F621-3E39-45B2-A2AA-B8954D322BD5}"/>
              </a:ext>
            </a:extLst>
          </p:cNvPr>
          <p:cNvSpPr/>
          <p:nvPr/>
        </p:nvSpPr>
        <p:spPr>
          <a:xfrm>
            <a:off x="119268" y="2460875"/>
            <a:ext cx="3144381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Обмен 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контактами </a:t>
            </a:r>
            <a:endParaRPr kumimoji="0" lang="ru-RU" sz="2800" b="1" i="0" u="none" strike="noStrike" kern="0" cap="none" spc="-93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80B4FD76-BEAF-4C9D-95FC-AE935CCC0C2A}"/>
              </a:ext>
            </a:extLst>
          </p:cNvPr>
          <p:cNvCxnSpPr>
            <a:cxnSpLocks/>
          </p:cNvCxnSpPr>
          <p:nvPr/>
        </p:nvCxnSpPr>
        <p:spPr>
          <a:xfrm>
            <a:off x="2507018" y="2371975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C7F5CC27-7BB0-485C-85D2-6C7590F7860F}"/>
              </a:ext>
            </a:extLst>
          </p:cNvPr>
          <p:cNvCxnSpPr>
            <a:cxnSpLocks/>
          </p:cNvCxnSpPr>
          <p:nvPr/>
        </p:nvCxnSpPr>
        <p:spPr>
          <a:xfrm>
            <a:off x="5807542" y="2410238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12" descr="Ballot Box with Check">
            <a:extLst>
              <a:ext uri="{FF2B5EF4-FFF2-40B4-BE49-F238E27FC236}">
                <a16:creationId xmlns:a16="http://schemas.microsoft.com/office/drawing/2014/main" id="{9B34C17F-352F-46CF-AA8E-55150573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3725456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Ballot Box with Check">
            <a:extLst>
              <a:ext uri="{FF2B5EF4-FFF2-40B4-BE49-F238E27FC236}">
                <a16:creationId xmlns:a16="http://schemas.microsoft.com/office/drawing/2014/main" id="{8D2F7ABA-C1CE-45B2-BB90-1D4DC5DC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4428020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E1A6DBD-3C28-4CEB-B809-9BD99C413259}"/>
              </a:ext>
            </a:extLst>
          </p:cNvPr>
          <p:cNvSpPr/>
          <p:nvPr/>
        </p:nvSpPr>
        <p:spPr>
          <a:xfrm>
            <a:off x="2830670" y="3120411"/>
            <a:ext cx="4119855" cy="16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Изучить Положение и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Договор-оферту (Приложение 1)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Подать заявку по форме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(Приложение 1.1)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на почту </a:t>
            </a:r>
            <a:r>
              <a:rPr lang="en" sz="1200" spc="-133" dirty="0">
                <a:latin typeface="Styrene A LC Regular" pitchFamily="50" charset="-52"/>
              </a:rPr>
              <a:t>alfa_chance@alfabank.ru </a:t>
            </a: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Дождаться подтверждения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 от Банка ответным письмом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 присоединении</a:t>
            </a:r>
            <a:endParaRPr kumimoji="0" lang="en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78" name="Picture 12" descr="Ballot Box with Check">
            <a:extLst>
              <a:ext uri="{FF2B5EF4-FFF2-40B4-BE49-F238E27FC236}">
                <a16:creationId xmlns:a16="http://schemas.microsoft.com/office/drawing/2014/main" id="{48D6D26B-8EAE-4541-AFA9-5F446DE9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40" y="3165163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Ballot Box with Check">
            <a:extLst>
              <a:ext uri="{FF2B5EF4-FFF2-40B4-BE49-F238E27FC236}">
                <a16:creationId xmlns:a16="http://schemas.microsoft.com/office/drawing/2014/main" id="{8905D23C-CB95-490F-968F-853989AB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92" y="3593779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Ballot Box with Check">
            <a:extLst>
              <a:ext uri="{FF2B5EF4-FFF2-40B4-BE49-F238E27FC236}">
                <a16:creationId xmlns:a16="http://schemas.microsoft.com/office/drawing/2014/main" id="{E1AF6DB3-7069-4BC0-B255-64D50787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58" y="414845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EE53005-168F-484B-A04E-D589A5F9D745}"/>
              </a:ext>
            </a:extLst>
          </p:cNvPr>
          <p:cNvSpPr/>
          <p:nvPr/>
        </p:nvSpPr>
        <p:spPr>
          <a:xfrm>
            <a:off x="357762" y="3120411"/>
            <a:ext cx="2083406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Большинство уже сделали совместно со стипендиями</a:t>
            </a:r>
            <a:endParaRPr lang="ru-RU" sz="1200" dirty="0">
              <a:latin typeface="Styrene A LC Regular" pitchFamily="50" charset="-52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563C1C3-E4A8-4EB2-8568-32BD9E410B73}"/>
              </a:ext>
            </a:extLst>
          </p:cNvPr>
          <p:cNvSpPr/>
          <p:nvPr/>
        </p:nvSpPr>
        <p:spPr>
          <a:xfrm>
            <a:off x="378372" y="3638190"/>
            <a:ext cx="2390849" cy="66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По желанию РУ </a:t>
            </a:r>
          </a:p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можно организовать </a:t>
            </a:r>
            <a:b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</a:b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дополнительную встречу</a:t>
            </a:r>
          </a:p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с вузом только по грантам</a:t>
            </a:r>
            <a:endParaRPr lang="ru-RU" sz="1200" dirty="0">
              <a:latin typeface="Styrene A LC Regular" pitchFamily="50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6CCA684-7214-4AB2-BA59-FF936632A41F}"/>
              </a:ext>
            </a:extLst>
          </p:cNvPr>
          <p:cNvSpPr/>
          <p:nvPr/>
        </p:nvSpPr>
        <p:spPr>
          <a:xfrm>
            <a:off x="366220" y="4375387"/>
            <a:ext cx="2390849" cy="37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Вся коммуникация </a:t>
            </a:r>
            <a:b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</a:b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в чатах с вузами</a:t>
            </a:r>
            <a:endParaRPr lang="ru-RU" sz="1200" dirty="0">
              <a:latin typeface="Styrene A LC Regular" pitchFamily="50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E0F7B44-CDEF-4AFA-9AF9-53B1FA0F4467}"/>
              </a:ext>
            </a:extLst>
          </p:cNvPr>
          <p:cNvSpPr/>
          <p:nvPr/>
        </p:nvSpPr>
        <p:spPr>
          <a:xfrm>
            <a:off x="9768445" y="3120411"/>
            <a:ext cx="2319364" cy="16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Определиться с датой и форматом награждения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(возможно до февраля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2026 года включительно)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Согласовать  дату  и формат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  Оргкомитетом и  РУ</a:t>
            </a:r>
            <a:endParaRPr lang="en" sz="1200" spc="-133" dirty="0">
              <a:latin typeface="Styrene A LC Regular" pitchFamily="50" charset="-52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ru-RU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Публикация</a:t>
            </a:r>
            <a:r>
              <a:rPr lang="ru-RU" sz="1200" spc="-133" dirty="0">
                <a:latin typeface="Styrene A LC Regular" pitchFamily="50" charset="-52"/>
              </a:rPr>
              <a:t>я с награждения 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в ресурсах вуза</a:t>
            </a: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85" name="Picture 12" descr="Ballot Box with Check">
            <a:extLst>
              <a:ext uri="{FF2B5EF4-FFF2-40B4-BE49-F238E27FC236}">
                <a16:creationId xmlns:a16="http://schemas.microsoft.com/office/drawing/2014/main" id="{D597CF72-E041-4653-90FF-96CD6341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48" y="3143088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 descr="Ballot Box with Check">
            <a:extLst>
              <a:ext uri="{FF2B5EF4-FFF2-40B4-BE49-F238E27FC236}">
                <a16:creationId xmlns:a16="http://schemas.microsoft.com/office/drawing/2014/main" id="{C9063525-7208-4145-A893-79C89C21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67" y="371055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E99DB29C-0233-4299-82EF-BEEE718BC2F7}"/>
              </a:ext>
            </a:extLst>
          </p:cNvPr>
          <p:cNvCxnSpPr>
            <a:cxnSpLocks/>
          </p:cNvCxnSpPr>
          <p:nvPr/>
        </p:nvCxnSpPr>
        <p:spPr>
          <a:xfrm>
            <a:off x="9534318" y="2387990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0B58E015-285A-4F2B-9E9B-5E948BBFA1A4}"/>
              </a:ext>
            </a:extLst>
          </p:cNvPr>
          <p:cNvSpPr/>
          <p:nvPr/>
        </p:nvSpPr>
        <p:spPr>
          <a:xfrm>
            <a:off x="9502326" y="2461126"/>
            <a:ext cx="2277034" cy="605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Торжественное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 награждение</a:t>
            </a:r>
          </a:p>
        </p:txBody>
      </p:sp>
      <p:pic>
        <p:nvPicPr>
          <p:cNvPr id="89" name="Picture 12" descr="Ballot Box with Check">
            <a:extLst>
              <a:ext uri="{FF2B5EF4-FFF2-40B4-BE49-F238E27FC236}">
                <a16:creationId xmlns:a16="http://schemas.microsoft.com/office/drawing/2014/main" id="{B7AB072F-0001-4855-9331-21654F54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1" y="415897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Ballot Box with Check">
            <a:extLst>
              <a:ext uri="{FF2B5EF4-FFF2-40B4-BE49-F238E27FC236}">
                <a16:creationId xmlns:a16="http://schemas.microsoft.com/office/drawing/2014/main" id="{7740FFEF-6AB9-4721-9ED1-E026379D2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07" y="3122602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Ballot Box with Check">
            <a:extLst>
              <a:ext uri="{FF2B5EF4-FFF2-40B4-BE49-F238E27FC236}">
                <a16:creationId xmlns:a16="http://schemas.microsoft.com/office/drawing/2014/main" id="{7F4A5577-09D7-4F0B-AE54-7ACE2C34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097" y="3864856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Ballot Box with Check">
            <a:extLst>
              <a:ext uri="{FF2B5EF4-FFF2-40B4-BE49-F238E27FC236}">
                <a16:creationId xmlns:a16="http://schemas.microsoft.com/office/drawing/2014/main" id="{977FBB42-ECE2-49FF-B2CF-B0E5E62E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455" y="4282625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Ballot Box with Check">
            <a:extLst>
              <a:ext uri="{FF2B5EF4-FFF2-40B4-BE49-F238E27FC236}">
                <a16:creationId xmlns:a16="http://schemas.microsoft.com/office/drawing/2014/main" id="{F307048E-DFBE-4236-8E58-400B50C8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59" y="4724137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62D09F90-7186-446F-BF6D-B4CE89A1F908}"/>
              </a:ext>
            </a:extLst>
          </p:cNvPr>
          <p:cNvSpPr/>
          <p:nvPr/>
        </p:nvSpPr>
        <p:spPr>
          <a:xfrm>
            <a:off x="6142597" y="3120411"/>
            <a:ext cx="4119855" cy="235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lang="ru-RU" sz="1200" spc="-133" dirty="0">
                <a:latin typeface="Styrene A LC Regular" pitchFamily="50" charset="-52"/>
              </a:rPr>
              <a:t>Публикация о программе с информацией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о выбранной вузом методике  выбора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Грантополучателей</a:t>
            </a: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Сбор заявок (при </a:t>
            </a:r>
            <a:r>
              <a:rPr kumimoji="0" lang="ru-RU" sz="1200" b="0" i="0" u="none" strike="noStrike" kern="0" cap="none" spc="-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нео</a:t>
            </a:r>
            <a:r>
              <a:rPr lang="ru-RU" sz="1200" spc="-133" dirty="0" err="1">
                <a:latin typeface="Styrene A LC Regular" pitchFamily="50" charset="-52"/>
              </a:rPr>
              <a:t>бходимости</a:t>
            </a:r>
            <a:r>
              <a:rPr lang="ru-RU" sz="1200" spc="-133" dirty="0">
                <a:latin typeface="Styrene A LC Regular" pitchFamily="50" charset="-52"/>
              </a:rPr>
              <a:t>)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и проведение отбора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Предоставить Банку информацию: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- методика отбора и причина  выбора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- контакты и СОПД ( Приложения 1.2 -1.3)</a:t>
            </a: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Согласование Банком  Грантополучателя  или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запрос нового  Претендента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endParaRPr lang="en" sz="1200" spc="-133" dirty="0">
              <a:latin typeface="Styrene A LC Regular" pitchFamily="50" charset="-52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44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2AC7-0B1E-EA51-D65A-C09531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ятиугольник 22">
            <a:extLst>
              <a:ext uri="{FF2B5EF4-FFF2-40B4-BE49-F238E27FC236}">
                <a16:creationId xmlns:a16="http://schemas.microsoft.com/office/drawing/2014/main" id="{A41209D3-D83F-4FBB-A451-CCE0A0C581DB}"/>
              </a:ext>
            </a:extLst>
          </p:cNvPr>
          <p:cNvSpPr/>
          <p:nvPr/>
        </p:nvSpPr>
        <p:spPr>
          <a:xfrm>
            <a:off x="9530286" y="5175771"/>
            <a:ext cx="2711190" cy="613747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Пятиугольник 22">
            <a:extLst>
              <a:ext uri="{FF2B5EF4-FFF2-40B4-BE49-F238E27FC236}">
                <a16:creationId xmlns:a16="http://schemas.microsoft.com/office/drawing/2014/main" id="{0E17C511-24B3-48C2-82CF-6419C439F9BD}"/>
              </a:ext>
            </a:extLst>
          </p:cNvPr>
          <p:cNvSpPr/>
          <p:nvPr/>
        </p:nvSpPr>
        <p:spPr>
          <a:xfrm>
            <a:off x="5775472" y="5175771"/>
            <a:ext cx="4094611" cy="613747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Пятиугольник 22">
            <a:extLst>
              <a:ext uri="{FF2B5EF4-FFF2-40B4-BE49-F238E27FC236}">
                <a16:creationId xmlns:a16="http://schemas.microsoft.com/office/drawing/2014/main" id="{BA259476-86FB-DB5F-1CCF-65DA099CFB29}"/>
              </a:ext>
            </a:extLst>
          </p:cNvPr>
          <p:cNvSpPr/>
          <p:nvPr/>
        </p:nvSpPr>
        <p:spPr>
          <a:xfrm>
            <a:off x="2454010" y="5175789"/>
            <a:ext cx="3641990" cy="613747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id="{36EE4CF4-ADE8-3D73-B669-57CF54AB84BE}"/>
              </a:ext>
            </a:extLst>
          </p:cNvPr>
          <p:cNvSpPr/>
          <p:nvPr/>
        </p:nvSpPr>
        <p:spPr>
          <a:xfrm>
            <a:off x="-239537" y="5180261"/>
            <a:ext cx="3034108" cy="613747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C03A5B-48FC-883D-1188-0B4A6F669A11}"/>
              </a:ext>
            </a:extLst>
          </p:cNvPr>
          <p:cNvSpPr/>
          <p:nvPr/>
        </p:nvSpPr>
        <p:spPr>
          <a:xfrm>
            <a:off x="-1" y="1344402"/>
            <a:ext cx="12192001" cy="1043588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BB2EA6-E7F6-C631-A5A3-B38B4B7E7E95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8" name="Google Shape;380;p55">
            <a:extLst>
              <a:ext uri="{FF2B5EF4-FFF2-40B4-BE49-F238E27FC236}">
                <a16:creationId xmlns:a16="http://schemas.microsoft.com/office/drawing/2014/main" id="{A64CFCF9-F9CD-FB97-CBEB-74FDFF5BDFB7}"/>
              </a:ext>
            </a:extLst>
          </p:cNvPr>
          <p:cNvSpPr txBox="1">
            <a:spLocks/>
          </p:cNvSpPr>
          <p:nvPr/>
        </p:nvSpPr>
        <p:spPr>
          <a:xfrm>
            <a:off x="11678726" y="6472956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</a:t>
            </a:fld>
            <a:endParaRPr kumimoji="0" lang="en" sz="1867" b="1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sp>
        <p:nvSpPr>
          <p:cNvPr id="109" name="Google Shape;493;p57">
            <a:extLst>
              <a:ext uri="{FF2B5EF4-FFF2-40B4-BE49-F238E27FC236}">
                <a16:creationId xmlns:a16="http://schemas.microsoft.com/office/drawing/2014/main" id="{248217FD-6373-502A-697F-9C467FBB1594}"/>
              </a:ext>
            </a:extLst>
          </p:cNvPr>
          <p:cNvSpPr txBox="1"/>
          <p:nvPr/>
        </p:nvSpPr>
        <p:spPr>
          <a:xfrm>
            <a:off x="157876" y="228669"/>
            <a:ext cx="9712207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-3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Основные этапы участия Грантополучателя в программе </a:t>
            </a:r>
          </a:p>
        </p:txBody>
      </p:sp>
      <p:sp>
        <p:nvSpPr>
          <p:cNvPr id="127" name="Google Shape;308;p53">
            <a:extLst>
              <a:ext uri="{FF2B5EF4-FFF2-40B4-BE49-F238E27FC236}">
                <a16:creationId xmlns:a16="http://schemas.microsoft.com/office/drawing/2014/main" id="{2D9BA04B-6820-4F57-A796-9B05A5D78C63}"/>
              </a:ext>
            </a:extLst>
          </p:cNvPr>
          <p:cNvSpPr/>
          <p:nvPr/>
        </p:nvSpPr>
        <p:spPr>
          <a:xfrm>
            <a:off x="9417464" y="4164417"/>
            <a:ext cx="244675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ru-RU" sz="1467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10" name="Рисунок 9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4C61-5F6B-D4DB-5578-EACB9A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FDCA98-6BCB-ABDE-5047-17CC20254D5A}"/>
              </a:ext>
            </a:extLst>
          </p:cNvPr>
          <p:cNvSpPr/>
          <p:nvPr/>
        </p:nvSpPr>
        <p:spPr>
          <a:xfrm>
            <a:off x="83719" y="5255534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Июль-Сентябрь</a:t>
            </a:r>
            <a:b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2025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8CFBAA-BF1A-6CD5-7FDF-3F3A6F7B65CC}"/>
              </a:ext>
            </a:extLst>
          </p:cNvPr>
          <p:cNvSpPr/>
          <p:nvPr/>
        </p:nvSpPr>
        <p:spPr>
          <a:xfrm>
            <a:off x="2789762" y="5276297"/>
            <a:ext cx="3073738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Август -Сентябрь</a:t>
            </a:r>
            <a:b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2025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BDB086-D924-8E9E-4518-B53D3D70B547}"/>
              </a:ext>
            </a:extLst>
          </p:cNvPr>
          <p:cNvSpPr/>
          <p:nvPr/>
        </p:nvSpPr>
        <p:spPr>
          <a:xfrm>
            <a:off x="6680490" y="5271227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Октябрь - Ноябрь</a:t>
            </a:r>
            <a:b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</a:b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2025</a:t>
            </a:r>
            <a:endParaRPr kumimoji="0" lang="ru-RU" sz="1600" b="1" i="0" u="none" strike="noStrike" kern="0" cap="none" spc="-9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60BAF-9093-1FF7-7FE3-D2DB60580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688" y="1458532"/>
            <a:ext cx="842689" cy="842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0B3A91-0182-7D6E-8F59-93C9E9A59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33547" y="1285611"/>
            <a:ext cx="1055996" cy="10559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8DE8FF-9D21-56AB-ACF1-E6CD61C7C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50708" y="1298143"/>
            <a:ext cx="1055996" cy="1055996"/>
          </a:xfrm>
          <a:prstGeom prst="rect">
            <a:avLst/>
          </a:prstGeom>
        </p:spPr>
      </p:pic>
      <p:sp>
        <p:nvSpPr>
          <p:cNvPr id="37" name="Google Shape;308;p53">
            <a:extLst>
              <a:ext uri="{FF2B5EF4-FFF2-40B4-BE49-F238E27FC236}">
                <a16:creationId xmlns:a16="http://schemas.microsoft.com/office/drawing/2014/main" id="{B30F7D25-7E69-4160-9517-86A3B3DDFEAF}"/>
              </a:ext>
            </a:extLst>
          </p:cNvPr>
          <p:cNvSpPr/>
          <p:nvPr/>
        </p:nvSpPr>
        <p:spPr>
          <a:xfrm>
            <a:off x="314270" y="5678809"/>
            <a:ext cx="11709881" cy="102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latin typeface="Styrene A LC Medium" pitchFamily="2" charset="0"/>
              </a:rPr>
              <a:t>Преподаватели  НЕ обязаны подавать «Информационную заявку» на сайте, чтобы стать Грантополучателем</a:t>
            </a:r>
          </a:p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solidFill>
                  <a:schemeClr val="tx1"/>
                </a:solidFill>
                <a:latin typeface="Styrene A LC Medium" pitchFamily="2" charset="0"/>
              </a:rPr>
              <a:t>Преподаватель подаёт заявку в вузе, только в случае, если вуз выбрал методику реализации  Программы с заявками</a:t>
            </a:r>
          </a:p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solidFill>
                  <a:schemeClr val="tx1"/>
                </a:solidFill>
                <a:latin typeface="Styrene A LC Medium" pitchFamily="2" charset="0"/>
              </a:rPr>
              <a:t>Банк вправе отказать рекомендованному Грантополучателю если тот не соглашается с условиями   Договора-оферты для Грантополучателей (Приложение 2)</a:t>
            </a:r>
          </a:p>
        </p:txBody>
      </p:sp>
      <p:pic>
        <p:nvPicPr>
          <p:cNvPr id="49" name="D_Icon4_48x48_280325" descr="preencoded.png">
            <a:extLst>
              <a:ext uri="{FF2B5EF4-FFF2-40B4-BE49-F238E27FC236}">
                <a16:creationId xmlns:a16="http://schemas.microsoft.com/office/drawing/2014/main" id="{6D43AD03-C283-4AD0-855C-E7BBA1E97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088536" y="1338796"/>
            <a:ext cx="1054800" cy="10548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11C746E-1BB0-4F6E-8C54-99ED18A7B741}"/>
              </a:ext>
            </a:extLst>
          </p:cNvPr>
          <p:cNvSpPr/>
          <p:nvPr/>
        </p:nvSpPr>
        <p:spPr>
          <a:xfrm>
            <a:off x="9757920" y="5269396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Сентябрь 2025 –</a:t>
            </a:r>
            <a:b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</a:b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Июнь 2026</a:t>
            </a:r>
            <a:endParaRPr kumimoji="0" lang="ru-RU" sz="1600" b="1" i="0" u="none" strike="noStrike" kern="0" cap="none" spc="-9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55" name="Скругленный прямоугольник 43">
            <a:extLst>
              <a:ext uri="{FF2B5EF4-FFF2-40B4-BE49-F238E27FC236}">
                <a16:creationId xmlns:a16="http://schemas.microsoft.com/office/drawing/2014/main" id="{D5192071-99CF-48D1-9015-D982050AE037}"/>
              </a:ext>
            </a:extLst>
          </p:cNvPr>
          <p:cNvSpPr>
            <a:spLocks noChangeAspect="1"/>
          </p:cNvSpPr>
          <p:nvPr/>
        </p:nvSpPr>
        <p:spPr>
          <a:xfrm>
            <a:off x="7700912" y="3226535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Скругленный прямоугольник 45">
            <a:extLst>
              <a:ext uri="{FF2B5EF4-FFF2-40B4-BE49-F238E27FC236}">
                <a16:creationId xmlns:a16="http://schemas.microsoft.com/office/drawing/2014/main" id="{0BFC611C-7282-41C1-929E-917521DD3101}"/>
              </a:ext>
            </a:extLst>
          </p:cNvPr>
          <p:cNvSpPr>
            <a:spLocks noChangeAspect="1"/>
          </p:cNvSpPr>
          <p:nvPr/>
        </p:nvSpPr>
        <p:spPr>
          <a:xfrm>
            <a:off x="9705986" y="328820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Скругленный прямоугольник 46">
            <a:extLst>
              <a:ext uri="{FF2B5EF4-FFF2-40B4-BE49-F238E27FC236}">
                <a16:creationId xmlns:a16="http://schemas.microsoft.com/office/drawing/2014/main" id="{5FEAB082-BE38-499E-893E-5D28EE0ECFEB}"/>
              </a:ext>
            </a:extLst>
          </p:cNvPr>
          <p:cNvSpPr>
            <a:spLocks noChangeAspect="1"/>
          </p:cNvSpPr>
          <p:nvPr/>
        </p:nvSpPr>
        <p:spPr>
          <a:xfrm>
            <a:off x="5826000" y="301538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Скругленный прямоугольник 47">
            <a:extLst>
              <a:ext uri="{FF2B5EF4-FFF2-40B4-BE49-F238E27FC236}">
                <a16:creationId xmlns:a16="http://schemas.microsoft.com/office/drawing/2014/main" id="{D99C6A71-2016-4ED6-8075-06D04E71B910}"/>
              </a:ext>
            </a:extLst>
          </p:cNvPr>
          <p:cNvSpPr>
            <a:spLocks noChangeAspect="1"/>
          </p:cNvSpPr>
          <p:nvPr/>
        </p:nvSpPr>
        <p:spPr>
          <a:xfrm>
            <a:off x="6000855" y="4308151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3" name="Picture 12" descr="Ballot Box with Check">
            <a:extLst>
              <a:ext uri="{FF2B5EF4-FFF2-40B4-BE49-F238E27FC236}">
                <a16:creationId xmlns:a16="http://schemas.microsoft.com/office/drawing/2014/main" id="{DA0EE8D5-3470-4BF2-A648-B28E82B2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3100753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43">
            <a:extLst>
              <a:ext uri="{FF2B5EF4-FFF2-40B4-BE49-F238E27FC236}">
                <a16:creationId xmlns:a16="http://schemas.microsoft.com/office/drawing/2014/main" id="{9E1DF8CB-6C5B-49A7-B68D-43214794E324}"/>
              </a:ext>
            </a:extLst>
          </p:cNvPr>
          <p:cNvSpPr>
            <a:spLocks noChangeAspect="1"/>
          </p:cNvSpPr>
          <p:nvPr/>
        </p:nvSpPr>
        <p:spPr>
          <a:xfrm>
            <a:off x="11233444" y="3327426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5" name="Скругленный прямоугольник 46">
            <a:extLst>
              <a:ext uri="{FF2B5EF4-FFF2-40B4-BE49-F238E27FC236}">
                <a16:creationId xmlns:a16="http://schemas.microsoft.com/office/drawing/2014/main" id="{5176E251-AFAD-41EF-99C0-7DCE5AF6D51A}"/>
              </a:ext>
            </a:extLst>
          </p:cNvPr>
          <p:cNvSpPr>
            <a:spLocks noChangeAspect="1"/>
          </p:cNvSpPr>
          <p:nvPr/>
        </p:nvSpPr>
        <p:spPr>
          <a:xfrm>
            <a:off x="9533387" y="332875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6" name="Скругленный прямоугольник 47">
            <a:extLst>
              <a:ext uri="{FF2B5EF4-FFF2-40B4-BE49-F238E27FC236}">
                <a16:creationId xmlns:a16="http://schemas.microsoft.com/office/drawing/2014/main" id="{67E3B6E7-A5EB-46A4-B44C-4E7325A73C3A}"/>
              </a:ext>
            </a:extLst>
          </p:cNvPr>
          <p:cNvSpPr>
            <a:spLocks noChangeAspect="1"/>
          </p:cNvSpPr>
          <p:nvPr/>
        </p:nvSpPr>
        <p:spPr>
          <a:xfrm>
            <a:off x="9533387" y="4354666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Google Shape;308;p53">
            <a:extLst>
              <a:ext uri="{FF2B5EF4-FFF2-40B4-BE49-F238E27FC236}">
                <a16:creationId xmlns:a16="http://schemas.microsoft.com/office/drawing/2014/main" id="{7A8757E5-DFB6-41D6-AAF7-3B37EBFB8DED}"/>
              </a:ext>
            </a:extLst>
          </p:cNvPr>
          <p:cNvSpPr/>
          <p:nvPr/>
        </p:nvSpPr>
        <p:spPr>
          <a:xfrm>
            <a:off x="9461206" y="3188836"/>
            <a:ext cx="250974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ru-RU" sz="48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6881F63-9E4E-4842-91B8-AE647CF3BB19}"/>
              </a:ext>
            </a:extLst>
          </p:cNvPr>
          <p:cNvSpPr/>
          <p:nvPr/>
        </p:nvSpPr>
        <p:spPr>
          <a:xfrm>
            <a:off x="5857046" y="2459436"/>
            <a:ext cx="138358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Выплата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55361ED-14F1-41F1-99A7-1C4450E3DEF7}"/>
              </a:ext>
            </a:extLst>
          </p:cNvPr>
          <p:cNvSpPr/>
          <p:nvPr/>
        </p:nvSpPr>
        <p:spPr>
          <a:xfrm>
            <a:off x="2547115" y="2460875"/>
            <a:ext cx="4693150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Взаимодействие 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с Оргкомитетом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D989CAC-DB6A-42D5-AC13-A7AD927CC9C0}"/>
              </a:ext>
            </a:extLst>
          </p:cNvPr>
          <p:cNvSpPr/>
          <p:nvPr/>
        </p:nvSpPr>
        <p:spPr>
          <a:xfrm>
            <a:off x="119268" y="2460875"/>
            <a:ext cx="3144381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Информация 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о Программе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88414632-C61B-4E74-A7E6-CD8B96FF5D49}"/>
              </a:ext>
            </a:extLst>
          </p:cNvPr>
          <p:cNvCxnSpPr>
            <a:cxnSpLocks/>
          </p:cNvCxnSpPr>
          <p:nvPr/>
        </p:nvCxnSpPr>
        <p:spPr>
          <a:xfrm>
            <a:off x="2507018" y="2371975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05877A43-EF61-4DAF-901E-00D8A3E76125}"/>
              </a:ext>
            </a:extLst>
          </p:cNvPr>
          <p:cNvCxnSpPr>
            <a:cxnSpLocks/>
          </p:cNvCxnSpPr>
          <p:nvPr/>
        </p:nvCxnSpPr>
        <p:spPr>
          <a:xfrm>
            <a:off x="5807542" y="2410238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2" descr="Ballot Box with Check">
            <a:extLst>
              <a:ext uri="{FF2B5EF4-FFF2-40B4-BE49-F238E27FC236}">
                <a16:creationId xmlns:a16="http://schemas.microsoft.com/office/drawing/2014/main" id="{CC22FF3E-9522-42B5-A1A4-F5C5D310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3725456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Ballot Box with Check">
            <a:extLst>
              <a:ext uri="{FF2B5EF4-FFF2-40B4-BE49-F238E27FC236}">
                <a16:creationId xmlns:a16="http://schemas.microsoft.com/office/drawing/2014/main" id="{F9F4FDDE-6BFF-4D55-B004-D6D3B6C1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4428020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Ballot Box with Check">
            <a:extLst>
              <a:ext uri="{FF2B5EF4-FFF2-40B4-BE49-F238E27FC236}">
                <a16:creationId xmlns:a16="http://schemas.microsoft.com/office/drawing/2014/main" id="{668137E2-DC75-4E2C-B39E-CE9201A1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93" y="3124248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Ballot Box with Check">
            <a:extLst>
              <a:ext uri="{FF2B5EF4-FFF2-40B4-BE49-F238E27FC236}">
                <a16:creationId xmlns:a16="http://schemas.microsoft.com/office/drawing/2014/main" id="{14D07DE6-0552-4AEA-9428-B5342D81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72" y="3823042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Ballot Box with Check">
            <a:extLst>
              <a:ext uri="{FF2B5EF4-FFF2-40B4-BE49-F238E27FC236}">
                <a16:creationId xmlns:a16="http://schemas.microsoft.com/office/drawing/2014/main" id="{B0469A03-46DA-48A4-9956-C3AC10FD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72" y="4788146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7147101-6E1F-436B-A52E-D46B783F27EC}"/>
              </a:ext>
            </a:extLst>
          </p:cNvPr>
          <p:cNvSpPr/>
          <p:nvPr/>
        </p:nvSpPr>
        <p:spPr>
          <a:xfrm>
            <a:off x="368191" y="3068025"/>
            <a:ext cx="2083406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По желанию подача «Информационной заявки» на сайте Банка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69F9A9A-AE7D-401C-ADE2-06C24E507CD1}"/>
              </a:ext>
            </a:extLst>
          </p:cNvPr>
          <p:cNvSpPr/>
          <p:nvPr/>
        </p:nvSpPr>
        <p:spPr>
          <a:xfrm>
            <a:off x="378373" y="3638190"/>
            <a:ext cx="2009404" cy="66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На ресурсах вузах и/или у координатора узнать </a:t>
            </a:r>
            <a:b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</a:b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о методике  реализации </a:t>
            </a:r>
            <a:b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</a:b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в вузе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EB5BB1E-49C5-4559-9C24-F0CAE4E9D183}"/>
              </a:ext>
            </a:extLst>
          </p:cNvPr>
          <p:cNvSpPr/>
          <p:nvPr/>
        </p:nvSpPr>
        <p:spPr>
          <a:xfrm>
            <a:off x="366220" y="4375387"/>
            <a:ext cx="2390849" cy="37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При необходимости подать заявку в вузе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FC38E14C-F02B-40BD-AA9F-2B1652C1AD74}"/>
              </a:ext>
            </a:extLst>
          </p:cNvPr>
          <p:cNvSpPr/>
          <p:nvPr/>
        </p:nvSpPr>
        <p:spPr>
          <a:xfrm>
            <a:off x="9596378" y="3080065"/>
            <a:ext cx="2446758" cy="193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Торжественное награждение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на мероприятии в вузе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Участие в иных проектах  Банка для преподавателей</a:t>
            </a: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Аналитический (не  подробный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финансовый отчет) о реализации</a:t>
            </a:r>
            <a:r>
              <a:rPr lang="ru-RU" sz="1200" spc="-133" dirty="0">
                <a:latin typeface="Styrene A LC Regular" pitchFamily="50" charset="-52"/>
              </a:rPr>
              <a:t> </a:t>
            </a: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гранта</a:t>
            </a: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</p:txBody>
      </p:sp>
      <p:pic>
        <p:nvPicPr>
          <p:cNvPr id="82" name="Picture 12" descr="Ballot Box with Check">
            <a:extLst>
              <a:ext uri="{FF2B5EF4-FFF2-40B4-BE49-F238E27FC236}">
                <a16:creationId xmlns:a16="http://schemas.microsoft.com/office/drawing/2014/main" id="{930C11AF-0A7C-4141-B05A-E08F2C29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75" y="310182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 descr="Ballot Box with Check">
            <a:extLst>
              <a:ext uri="{FF2B5EF4-FFF2-40B4-BE49-F238E27FC236}">
                <a16:creationId xmlns:a16="http://schemas.microsoft.com/office/drawing/2014/main" id="{89C70979-A2AD-4D1E-93DF-9CC1AF0B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3" y="3547838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99E5468-BD61-4463-A7AC-DE5D3AB62635}"/>
              </a:ext>
            </a:extLst>
          </p:cNvPr>
          <p:cNvCxnSpPr>
            <a:cxnSpLocks/>
          </p:cNvCxnSpPr>
          <p:nvPr/>
        </p:nvCxnSpPr>
        <p:spPr>
          <a:xfrm>
            <a:off x="9362042" y="2387990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37A13D1-3029-416E-9697-A3493C4B0B25}"/>
              </a:ext>
            </a:extLst>
          </p:cNvPr>
          <p:cNvSpPr/>
          <p:nvPr/>
        </p:nvSpPr>
        <p:spPr>
          <a:xfrm>
            <a:off x="9330050" y="2461126"/>
            <a:ext cx="2967479" cy="605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5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Награждение и</a:t>
            </a:r>
            <a:br>
              <a:rPr kumimoji="0" lang="ru-RU" sz="2000" b="1" i="0" u="none" strike="noStrike" kern="0" cap="none" spc="-5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5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постсопровождение</a:t>
            </a:r>
            <a:endParaRPr kumimoji="0" lang="ru-RU" sz="2000" b="1" i="0" u="none" strike="noStrike" kern="0" cap="none" spc="-5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CDAC430-CD7F-4277-84A4-AD34853E868F}"/>
              </a:ext>
            </a:extLst>
          </p:cNvPr>
          <p:cNvSpPr/>
          <p:nvPr/>
        </p:nvSpPr>
        <p:spPr>
          <a:xfrm>
            <a:off x="6139691" y="3080065"/>
            <a:ext cx="3044588" cy="193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lang="ru-RU" sz="1200" spc="-133" dirty="0">
                <a:latin typeface="Styrene A LC Regular" pitchFamily="50" charset="-52"/>
              </a:rPr>
              <a:t>Оргкомитет направляет необходимую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информацию в БФ «Альфа-Шанс»</a:t>
            </a: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r>
              <a:rPr lang="ru-RU" sz="1200" spc="-133" dirty="0">
                <a:latin typeface="Styrene A LC Regular" pitchFamily="50" charset="-52"/>
              </a:rPr>
              <a:t>Фонд производит единоразовую выплату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287 356 рублей, включая НДФЛ.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Налог платит БФ «Альфа-Шанс» . </a:t>
            </a:r>
            <a:br>
              <a:rPr lang="ru-RU" sz="1200" spc="-133" dirty="0">
                <a:latin typeface="Styrene A LC Regular" pitchFamily="50" charset="-52"/>
              </a:rPr>
            </a:b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Грантополучателю придёт 250 000 рублей</a:t>
            </a:r>
            <a:br>
              <a:rPr lang="ru-RU" sz="1200" spc="-133" dirty="0">
                <a:latin typeface="Styrene A LC Regular" pitchFamily="50" charset="-52"/>
              </a:rPr>
            </a:br>
            <a:br>
              <a:rPr lang="ru-RU" sz="1200" spc="-133" dirty="0">
                <a:latin typeface="Styrene A LC Regular" pitchFamily="50" charset="-52"/>
              </a:rPr>
            </a:b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</p:txBody>
      </p:sp>
      <p:pic>
        <p:nvPicPr>
          <p:cNvPr id="87" name="Picture 12" descr="Ballot Box with Check">
            <a:extLst>
              <a:ext uri="{FF2B5EF4-FFF2-40B4-BE49-F238E27FC236}">
                <a16:creationId xmlns:a16="http://schemas.microsoft.com/office/drawing/2014/main" id="{9919A4C1-3237-42E8-B8F0-E4981EDF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91" y="4053814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2" descr="Ballot Box with Check">
            <a:extLst>
              <a:ext uri="{FF2B5EF4-FFF2-40B4-BE49-F238E27FC236}">
                <a16:creationId xmlns:a16="http://schemas.microsoft.com/office/drawing/2014/main" id="{3EB79E41-B10C-4C49-B3B7-F3803D3B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31" y="3122602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Ballot Box with Check">
            <a:extLst>
              <a:ext uri="{FF2B5EF4-FFF2-40B4-BE49-F238E27FC236}">
                <a16:creationId xmlns:a16="http://schemas.microsoft.com/office/drawing/2014/main" id="{1985ABAC-C77D-4DAE-B8AE-43860750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26" y="352932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Ballot Box with Check">
            <a:extLst>
              <a:ext uri="{FF2B5EF4-FFF2-40B4-BE49-F238E27FC236}">
                <a16:creationId xmlns:a16="http://schemas.microsoft.com/office/drawing/2014/main" id="{447CE269-1269-4DAD-8156-71590EE6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62" y="4086024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F97E7B78-5DD7-4964-AC84-1FC2230B5855}"/>
              </a:ext>
            </a:extLst>
          </p:cNvPr>
          <p:cNvSpPr/>
          <p:nvPr/>
        </p:nvSpPr>
        <p:spPr>
          <a:xfrm>
            <a:off x="2838129" y="3061051"/>
            <a:ext cx="3079428" cy="263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Оргкомитет связывается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 рекомендованным вузом Претендентом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и сообщает о необходимых документах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и </a:t>
            </a:r>
            <a:r>
              <a:rPr lang="ru-RU" sz="1100" spc="-133" dirty="0">
                <a:latin typeface="Styrene A LC Regular" pitchFamily="50" charset="-52"/>
              </a:rPr>
              <a:t> </a:t>
            </a: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добавлении в чат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Претендент направляет заявку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</a:t>
            </a:r>
            <a:r>
              <a:rPr lang="ru-RU" sz="1100" spc="-133" dirty="0">
                <a:latin typeface="Styrene A LC Regular" pitchFamily="50" charset="-52"/>
              </a:rPr>
              <a:t> </a:t>
            </a: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присоединении к Договору-оферте  (Приложение 2.1)  на почту </a:t>
            </a:r>
            <a:r>
              <a:rPr kumimoji="0" lang="en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alfa_chance@alfabank.ru  </a:t>
            </a: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 и отправляет оригиналы СОПД  по почте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(Приложение 2.2)</a:t>
            </a:r>
          </a:p>
          <a:p>
            <a:pPr>
              <a:lnSpc>
                <a:spcPts val="1080"/>
              </a:lnSpc>
              <a:defRPr/>
            </a:pPr>
            <a:endParaRPr kumimoji="0" lang="ru-RU" sz="11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Оргкомитет  подтверждает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ответным письмом  факт присоединения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к оферте  и статус Грантополучателя</a:t>
            </a: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49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>
          <a:extLst>
            <a:ext uri="{FF2B5EF4-FFF2-40B4-BE49-F238E27FC236}">
              <a16:creationId xmlns:a16="http://schemas.microsoft.com/office/drawing/2014/main" id="{E413AAD2-0CF0-22A9-372B-5733E00C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af8d684ca8_0_584">
            <a:extLst>
              <a:ext uri="{FF2B5EF4-FFF2-40B4-BE49-F238E27FC236}">
                <a16:creationId xmlns:a16="http://schemas.microsoft.com/office/drawing/2014/main" id="{51307C97-CFBD-AEA2-2A0C-C46F270B08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6432" y="250016"/>
            <a:ext cx="10225173" cy="57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SzPts val="2800"/>
            </a:pPr>
            <a:r>
              <a:rPr lang="ru-RU" sz="3733" dirty="0">
                <a:latin typeface="Styrene A LC Bold" pitchFamily="2" charset="0"/>
              </a:rPr>
              <a:t>Связь с вузами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B10B8-3C13-7A92-DCBE-2F37986E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4512" y="344207"/>
            <a:ext cx="343419" cy="343419"/>
          </a:xfrm>
          <a:prstGeom prst="rect">
            <a:avLst/>
          </a:prstGeom>
        </p:spPr>
      </p:pic>
      <p:sp>
        <p:nvSpPr>
          <p:cNvPr id="6" name="Google Shape;863;p16">
            <a:extLst>
              <a:ext uri="{FF2B5EF4-FFF2-40B4-BE49-F238E27FC236}">
                <a16:creationId xmlns:a16="http://schemas.microsoft.com/office/drawing/2014/main" id="{10122A57-1B52-8D54-7966-3BA6B4E8C3BE}"/>
              </a:ext>
            </a:extLst>
          </p:cNvPr>
          <p:cNvSpPr/>
          <p:nvPr/>
        </p:nvSpPr>
        <p:spPr>
          <a:xfrm>
            <a:off x="5104849" y="1109715"/>
            <a:ext cx="3190655" cy="773580"/>
          </a:xfrm>
          <a:prstGeom prst="roundRect">
            <a:avLst>
              <a:gd name="adj" fmla="val 27728"/>
            </a:avLst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SzPts val="3200"/>
            </a:pPr>
            <a:endParaRPr sz="3600" b="1">
              <a:solidFill>
                <a:schemeClr val="accent1"/>
              </a:solidFill>
              <a:latin typeface="Styrene A LC Bold" pitchFamily="2" charset="0"/>
            </a:endParaRPr>
          </a:p>
        </p:txBody>
      </p:sp>
      <p:sp>
        <p:nvSpPr>
          <p:cNvPr id="59" name="Google Shape;380;p55">
            <a:extLst>
              <a:ext uri="{FF2B5EF4-FFF2-40B4-BE49-F238E27FC236}">
                <a16:creationId xmlns:a16="http://schemas.microsoft.com/office/drawing/2014/main" id="{2D92C694-23C7-4208-9CCD-1D93312F8D9B}"/>
              </a:ext>
            </a:extLst>
          </p:cNvPr>
          <p:cNvSpPr txBox="1">
            <a:spLocks/>
          </p:cNvSpPr>
          <p:nvPr/>
        </p:nvSpPr>
        <p:spPr>
          <a:xfrm>
            <a:off x="11738863" y="6589931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800"/>
            </a:pPr>
            <a:fld id="{00000000-1234-1234-1234-123412341234}" type="slidenum">
              <a:rPr lang="en" sz="1867" b="1">
                <a:solidFill>
                  <a:srgbClr val="EF3124"/>
                </a:solidFill>
                <a:latin typeface="Styrene A LC Bold" pitchFamily="2" charset="0"/>
              </a:rPr>
              <a:pPr algn="r">
                <a:buSzPts val="800"/>
              </a:pPr>
              <a:t>5</a:t>
            </a:fld>
            <a:endParaRPr lang="en" sz="1867" b="1" dirty="0">
              <a:solidFill>
                <a:srgbClr val="EF3124"/>
              </a:solidFill>
              <a:latin typeface="Styrene A LC Bold" pitchFamily="2" charset="0"/>
            </a:endParaRPr>
          </a:p>
        </p:txBody>
      </p:sp>
      <p:sp>
        <p:nvSpPr>
          <p:cNvPr id="221" name="Google Shape;469;g333be3eba11_11_60">
            <a:extLst>
              <a:ext uri="{FF2B5EF4-FFF2-40B4-BE49-F238E27FC236}">
                <a16:creationId xmlns:a16="http://schemas.microsoft.com/office/drawing/2014/main" id="{E1A3E3AC-D5CC-4C3C-B1D1-CAEA5C5AC02F}"/>
              </a:ext>
            </a:extLst>
          </p:cNvPr>
          <p:cNvSpPr/>
          <p:nvPr/>
        </p:nvSpPr>
        <p:spPr>
          <a:xfrm>
            <a:off x="4473170" y="1395608"/>
            <a:ext cx="6049254" cy="5012852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AutoShape 2" descr="blob:https://web.telegram.org/e39101cd-8560-46ae-971d-d3dd01a2dfff">
            <a:extLst>
              <a:ext uri="{FF2B5EF4-FFF2-40B4-BE49-F238E27FC236}">
                <a16:creationId xmlns:a16="http://schemas.microsoft.com/office/drawing/2014/main" id="{BE6084EB-2AB6-49A9-A1DA-0F62428E2C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0203" y="34130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95B06-47DF-4C5D-9AA1-362F13748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32" y="1415638"/>
            <a:ext cx="3352238" cy="5013917"/>
          </a:xfrm>
          <a:prstGeom prst="rect">
            <a:avLst/>
          </a:prstGeom>
        </p:spPr>
      </p:pic>
      <p:pic>
        <p:nvPicPr>
          <p:cNvPr id="107" name="Google Shape;868;p16" descr=" ">
            <a:extLst>
              <a:ext uri="{FF2B5EF4-FFF2-40B4-BE49-F238E27FC236}">
                <a16:creationId xmlns:a16="http://schemas.microsoft.com/office/drawing/2014/main" id="{3FFFA0A2-EB1D-4FF2-9045-DE7A6D43B4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685" y="845147"/>
            <a:ext cx="3839731" cy="60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7118965-50EC-4170-B18C-A64149400CA9}"/>
              </a:ext>
            </a:extLst>
          </p:cNvPr>
          <p:cNvSpPr/>
          <p:nvPr/>
        </p:nvSpPr>
        <p:spPr>
          <a:xfrm>
            <a:off x="4672351" y="1752963"/>
            <a:ext cx="604925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lnSpc>
                <a:spcPct val="90000"/>
              </a:lnSpc>
              <a:buClrTx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Связь через чаты в </a:t>
            </a:r>
            <a:r>
              <a:rPr lang="en-US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Telegram</a:t>
            </a: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 для каждого Дивизиона, где:</a:t>
            </a:r>
          </a:p>
          <a:p>
            <a:pPr defTabSz="914446">
              <a:lnSpc>
                <a:spcPct val="90000"/>
              </a:lnSpc>
              <a:buClrTx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</a:endParaRP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</a:rPr>
              <a:t>Публикуем всю важную информацию (документы программы, новости, обновления и т.д.)  </a:t>
            </a: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Отвечаем на возникающие вопросы</a:t>
            </a: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Ведем </a:t>
            </a:r>
            <a:r>
              <a:rPr lang="ru-RU" kern="1200" dirty="0" err="1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трекер</a:t>
            </a: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 по реализации программы, в котором:</a:t>
            </a: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Получаем от вузов информацию о размещении промо </a:t>
            </a:r>
            <a:b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</a:b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материалов на их внутренних ресурсах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Следим за статусом присоединении к оферте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Получаем информацию о победителе и механике отбора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Сообщаем информацию о коммуникации с Грантополучателем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Фиксируем дату и формат награждения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1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67A93-786A-8CAB-0AC0-47DEC5114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86C8D-0A27-A7AA-6A9F-5B1C26A99C3C}"/>
              </a:ext>
            </a:extLst>
          </p:cNvPr>
          <p:cNvSpPr txBox="1"/>
          <p:nvPr/>
        </p:nvSpPr>
        <p:spPr>
          <a:xfrm>
            <a:off x="119552" y="3907603"/>
            <a:ext cx="9654987" cy="187448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  <a:buSzPts val="8800"/>
              <a:defRPr/>
            </a:pPr>
            <a:br>
              <a:rPr lang="ru-RU" sz="7200" b="1" dirty="0">
                <a:solidFill>
                  <a:schemeClr val="bg1"/>
                </a:solidFill>
                <a:latin typeface="Styrene A LC Bold" pitchFamily="2" charset="0"/>
              </a:rPr>
            </a:br>
            <a:r>
              <a:rPr lang="ru-RU" sz="7200" b="1" dirty="0">
                <a:solidFill>
                  <a:srgbClr val="FFFFFF"/>
                </a:solidFill>
                <a:latin typeface="Styrene A LC Bold" pitchFamily="2" charset="0"/>
              </a:rPr>
              <a:t>Приложения</a:t>
            </a:r>
            <a:endParaRPr lang="ru-RU" sz="7200" b="1" dirty="0">
              <a:solidFill>
                <a:schemeClr val="bg1"/>
              </a:solidFill>
              <a:latin typeface="Styrene A LC Bold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ECF76E-1591-43C2-AF89-E5597E52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45" y="-1463850"/>
            <a:ext cx="14794400" cy="83218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6DC6BC3-E3EA-4545-8A76-43989D8E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8" y="325580"/>
            <a:ext cx="4967343" cy="1766989"/>
          </a:xfrm>
          <a:prstGeom prst="rect">
            <a:avLst/>
          </a:prstGeom>
        </p:spPr>
      </p:pic>
      <p:pic>
        <p:nvPicPr>
          <p:cNvPr id="6" name="Рисунок 5" descr="Изображение выглядит как Шрифт, логотип, Графика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06248A-A2D7-48E2-AFC2-D3AF998B6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323" y="134729"/>
            <a:ext cx="2397439" cy="7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1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2AC7-0B1E-EA51-D65A-C09531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469;g333be3eba11_11_60">
            <a:extLst>
              <a:ext uri="{FF2B5EF4-FFF2-40B4-BE49-F238E27FC236}">
                <a16:creationId xmlns:a16="http://schemas.microsoft.com/office/drawing/2014/main" id="{1A9119BF-115C-4671-A675-7CCF7D37653C}"/>
              </a:ext>
            </a:extLst>
          </p:cNvPr>
          <p:cNvSpPr/>
          <p:nvPr/>
        </p:nvSpPr>
        <p:spPr>
          <a:xfrm>
            <a:off x="257622" y="1573143"/>
            <a:ext cx="9159842" cy="5217937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BB2EA6-E7F6-C631-A5A3-B38B4B7E7E95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9" name="Google Shape;493;p57">
            <a:extLst>
              <a:ext uri="{FF2B5EF4-FFF2-40B4-BE49-F238E27FC236}">
                <a16:creationId xmlns:a16="http://schemas.microsoft.com/office/drawing/2014/main" id="{248217FD-6373-502A-697F-9C467FBB1594}"/>
              </a:ext>
            </a:extLst>
          </p:cNvPr>
          <p:cNvSpPr txBox="1"/>
          <p:nvPr/>
        </p:nvSpPr>
        <p:spPr>
          <a:xfrm>
            <a:off x="157876" y="228669"/>
            <a:ext cx="9712207" cy="5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-3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Основные документы и материалы</a:t>
            </a:r>
          </a:p>
        </p:txBody>
      </p:sp>
      <p:sp>
        <p:nvSpPr>
          <p:cNvPr id="127" name="Google Shape;308;p53">
            <a:extLst>
              <a:ext uri="{FF2B5EF4-FFF2-40B4-BE49-F238E27FC236}">
                <a16:creationId xmlns:a16="http://schemas.microsoft.com/office/drawing/2014/main" id="{2D9BA04B-6820-4F57-A796-9B05A5D78C63}"/>
              </a:ext>
            </a:extLst>
          </p:cNvPr>
          <p:cNvSpPr/>
          <p:nvPr/>
        </p:nvSpPr>
        <p:spPr>
          <a:xfrm>
            <a:off x="9417464" y="4121760"/>
            <a:ext cx="244675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ru-RU" sz="1467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10" name="Рисунок 9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4C61-5F6B-D4DB-5578-EACB9A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55" name="Google Shape;869;p16">
            <a:extLst>
              <a:ext uri="{FF2B5EF4-FFF2-40B4-BE49-F238E27FC236}">
                <a16:creationId xmlns:a16="http://schemas.microsoft.com/office/drawing/2014/main" id="{12FB3DA8-77EE-4CCE-84AE-11C174FE710F}"/>
              </a:ext>
            </a:extLst>
          </p:cNvPr>
          <p:cNvSpPr/>
          <p:nvPr/>
        </p:nvSpPr>
        <p:spPr>
          <a:xfrm>
            <a:off x="394940" y="1664846"/>
            <a:ext cx="8653643" cy="374495"/>
          </a:xfrm>
          <a:prstGeom prst="roundRect">
            <a:avLst>
              <a:gd name="adj" fmla="val 38107"/>
            </a:avLst>
          </a:prstGeom>
          <a:solidFill>
            <a:srgbClr val="EF312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defTabSz="914446">
              <a:buSzPts val="3200"/>
              <a:defRPr/>
            </a:pPr>
            <a:endParaRPr sz="2400" kern="1200">
              <a:solidFill>
                <a:srgbClr val="FFFFFF"/>
              </a:solidFill>
              <a:latin typeface="Styrene A LC Regular" pitchFamily="2" charset="0"/>
            </a:endParaRPr>
          </a:p>
        </p:txBody>
      </p:sp>
      <p:sp>
        <p:nvSpPr>
          <p:cNvPr id="60" name="Google Shape;870;p16">
            <a:extLst>
              <a:ext uri="{FF2B5EF4-FFF2-40B4-BE49-F238E27FC236}">
                <a16:creationId xmlns:a16="http://schemas.microsoft.com/office/drawing/2014/main" id="{881D5EE6-B9BC-4065-91B7-1A096C19A92A}"/>
              </a:ext>
            </a:extLst>
          </p:cNvPr>
          <p:cNvSpPr/>
          <p:nvPr/>
        </p:nvSpPr>
        <p:spPr>
          <a:xfrm>
            <a:off x="1999003" y="1713593"/>
            <a:ext cx="5677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446">
              <a:buClr>
                <a:srgbClr val="5E5E5E"/>
              </a:buClr>
              <a:buSzPts val="4000"/>
              <a:defRPr/>
            </a:pPr>
            <a:r>
              <a:rPr lang="ru-RU" sz="1800" kern="1200" dirty="0">
                <a:solidFill>
                  <a:srgbClr val="FFFFFF"/>
                </a:solidFill>
                <a:latin typeface="Styrene A LC Bold" pitchFamily="2" charset="0"/>
              </a:rPr>
              <a:t>Состав дополнительных материалов</a:t>
            </a:r>
            <a:endParaRPr b="1" kern="1200" dirty="0">
              <a:solidFill>
                <a:srgbClr val="FFFFFF"/>
              </a:solidFill>
              <a:latin typeface="Styrene A LC Bold" pitchFamily="2" charset="0"/>
              <a:ea typeface="+mn-ea"/>
              <a:cs typeface="+mn-cs"/>
            </a:endParaRPr>
          </a:p>
        </p:txBody>
      </p:sp>
      <p:sp>
        <p:nvSpPr>
          <p:cNvPr id="62" name="Google Shape;900;p16">
            <a:extLst>
              <a:ext uri="{FF2B5EF4-FFF2-40B4-BE49-F238E27FC236}">
                <a16:creationId xmlns:a16="http://schemas.microsoft.com/office/drawing/2014/main" id="{1026787D-43C7-422A-9F3C-3A8C55E2A8E7}"/>
              </a:ext>
            </a:extLst>
          </p:cNvPr>
          <p:cNvSpPr/>
          <p:nvPr/>
        </p:nvSpPr>
        <p:spPr>
          <a:xfrm>
            <a:off x="394940" y="2088088"/>
            <a:ext cx="9008023" cy="474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Положение программы </a:t>
            </a:r>
            <a:endParaRPr lang="en-US" sz="1000" u="sng" kern="1200" dirty="0">
              <a:latin typeface="Styrene A LC Bold" pitchFamily="2" charset="0"/>
            </a:endParaRP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Положение  </a:t>
            </a:r>
            <a:r>
              <a:rPr lang="ru-RU" sz="900" kern="1200" dirty="0">
                <a:latin typeface="Styrene A LC" pitchFamily="50" charset="-52"/>
              </a:rPr>
              <a:t>– основные условия программы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1  </a:t>
            </a:r>
            <a:r>
              <a:rPr lang="ru-RU" sz="900" kern="1200" dirty="0">
                <a:latin typeface="Styrene A LC" pitchFamily="50" charset="-52"/>
              </a:rPr>
              <a:t>– </a:t>
            </a:r>
            <a:r>
              <a:rPr lang="ru-RU" sz="900" kern="1200" dirty="0">
                <a:latin typeface="Styrene A LC Bold" pitchFamily="50" charset="0"/>
              </a:rPr>
              <a:t>Договор-оферта о сотрудничестве Вуза и АО «Альфа-Банк» в рамках грантовой программы «Альфа-Будущее Гранты преподавателям» - </a:t>
            </a:r>
            <a:r>
              <a:rPr lang="ru-RU" sz="900" kern="1200" dirty="0">
                <a:latin typeface="Styrene A LC" pitchFamily="50" charset="-52"/>
              </a:rPr>
              <a:t>условие участия вуза в программе 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1.1  </a:t>
            </a:r>
            <a:r>
              <a:rPr lang="ru-RU" sz="900" kern="1200" dirty="0">
                <a:latin typeface="Styrene A LC" pitchFamily="50" charset="-52"/>
              </a:rPr>
              <a:t>- </a:t>
            </a:r>
            <a:r>
              <a:rPr lang="ru-RU" sz="900" dirty="0"/>
              <a:t> </a:t>
            </a:r>
            <a:r>
              <a:rPr lang="ru-RU" sz="900" kern="1200" dirty="0">
                <a:latin typeface="Styrene A LC Bold" pitchFamily="50" charset="0"/>
              </a:rPr>
              <a:t>Заявка к Договору-оферте о сотрудничестве Вуза и АО «Альфа-Банк» в рамках грантовой программы «Альфа-Будущее Гранты преподавателям»</a:t>
            </a:r>
            <a:r>
              <a:rPr lang="ru-RU" sz="900" kern="1200" dirty="0">
                <a:latin typeface="Styrene A LC" pitchFamily="50" charset="-52"/>
              </a:rPr>
              <a:t> - документ, который необходимо заполнить, подписать </a:t>
            </a:r>
            <a:r>
              <a:rPr lang="ru-RU" sz="900" kern="1200" dirty="0">
                <a:latin typeface="Styrene A LC Bold" pitchFamily="50" charset="0"/>
              </a:rPr>
              <a:t>вузу</a:t>
            </a:r>
            <a:r>
              <a:rPr lang="ru-RU" sz="900" kern="1200" dirty="0">
                <a:latin typeface="Styrene A LC" pitchFamily="50" charset="-52"/>
              </a:rPr>
              <a:t> и направить </a:t>
            </a:r>
            <a:r>
              <a:rPr lang="ru-RU" sz="900" kern="1200" dirty="0">
                <a:latin typeface="Styrene A LC Bold" pitchFamily="50" charset="0"/>
              </a:rPr>
              <a:t>скан </a:t>
            </a:r>
            <a:r>
              <a:rPr lang="ru-RU" sz="900" kern="1200" dirty="0">
                <a:latin typeface="Styrene A LC" pitchFamily="50" charset="-52"/>
              </a:rPr>
              <a:t>в Банк по адресу </a:t>
            </a:r>
            <a:r>
              <a:rPr lang="en-US" sz="900" kern="1200" dirty="0">
                <a:latin typeface="Styrene A LC" pitchFamily="50" charset="-52"/>
              </a:rPr>
              <a:t>alfa_chance@alfabank.ru c </a:t>
            </a:r>
            <a:r>
              <a:rPr lang="ru-RU" sz="900" kern="1200" dirty="0">
                <a:latin typeface="Styrene A LC" pitchFamily="50" charset="-52"/>
              </a:rPr>
              <a:t>темой письма «</a:t>
            </a:r>
            <a:r>
              <a:rPr lang="ru-RU" sz="900" i="1" kern="1200" dirty="0">
                <a:latin typeface="Styrene A LC" pitchFamily="50" charset="-52"/>
              </a:rPr>
              <a:t>Заявка </a:t>
            </a:r>
            <a:r>
              <a:rPr lang="en-US" sz="900" i="1" kern="1200" dirty="0">
                <a:latin typeface="Styrene A LC" pitchFamily="50" charset="-52"/>
              </a:rPr>
              <a:t>[</a:t>
            </a:r>
            <a:r>
              <a:rPr lang="ru-RU" sz="900" i="1" kern="1200" dirty="0">
                <a:latin typeface="Styrene A LC" pitchFamily="50" charset="-52"/>
              </a:rPr>
              <a:t>наименование вуза</a:t>
            </a:r>
            <a:r>
              <a:rPr lang="en-US" sz="900" i="1" kern="1200" dirty="0">
                <a:latin typeface="Styrene A LC" pitchFamily="50" charset="-52"/>
              </a:rPr>
              <a:t>]</a:t>
            </a:r>
            <a:r>
              <a:rPr lang="ru-RU" sz="900" i="1" kern="1200" dirty="0">
                <a:latin typeface="Styrene A LC" pitchFamily="50" charset="-52"/>
              </a:rPr>
              <a:t> к оферте для вузов</a:t>
            </a:r>
            <a:r>
              <a:rPr lang="ru-RU" sz="900" kern="1200" dirty="0">
                <a:latin typeface="Styrene A LC" pitchFamily="50" charset="-52"/>
              </a:rPr>
              <a:t>» 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1.2  </a:t>
            </a:r>
            <a:r>
              <a:rPr lang="ru-RU" sz="900" kern="1200" dirty="0">
                <a:latin typeface="Styrene A LC" pitchFamily="50" charset="-52"/>
              </a:rPr>
              <a:t>– </a:t>
            </a:r>
            <a:r>
              <a:rPr lang="ru-RU" sz="900" kern="1200" dirty="0">
                <a:latin typeface="Styrene A LC Bold" pitchFamily="50" charset="0"/>
              </a:rPr>
              <a:t>СОГЛАСИЕ на обработку персональных данных (Согласие) – </a:t>
            </a:r>
            <a:r>
              <a:rPr lang="ru-RU" sz="900" kern="1200" dirty="0">
                <a:latin typeface="Styrene A LC" pitchFamily="50" charset="-52"/>
              </a:rPr>
              <a:t>подписывается Грантополучателем скан направляется вузом, оригинал на почту Претендентом после коммуникации от Банка, адрес отправки будет предоставлен 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1.3  </a:t>
            </a:r>
            <a:r>
              <a:rPr lang="ru-RU" sz="900" kern="1200" dirty="0">
                <a:latin typeface="Styrene A LC" pitchFamily="50" charset="-52"/>
              </a:rPr>
              <a:t>– </a:t>
            </a:r>
            <a:r>
              <a:rPr lang="ru-RU" sz="900" kern="1200" dirty="0">
                <a:latin typeface="Styrene A LC Bold" pitchFamily="50" charset="0"/>
              </a:rPr>
              <a:t>Список претендентов, рекомендованных [Наименование Вуза-участника] для предоставления Гранта в рамках грантовой программы «Альфа-Будущее Гранты преподавателям» - </a:t>
            </a:r>
            <a:r>
              <a:rPr lang="ru-RU" sz="900" kern="1200" dirty="0">
                <a:latin typeface="Styrene A LC" pitchFamily="50" charset="-52"/>
              </a:rPr>
              <a:t>подписывается вузом, направляется подписанный скан и оригинал документа в формате </a:t>
            </a:r>
            <a:r>
              <a:rPr lang="en-US" sz="900" kern="1200" dirty="0">
                <a:latin typeface="Styrene A LC" pitchFamily="50" charset="-52"/>
              </a:rPr>
              <a:t>doc/docx</a:t>
            </a:r>
            <a:endParaRPr lang="ru-RU" sz="900" kern="1200" dirty="0">
              <a:latin typeface="Styrene A LC" pitchFamily="50" charset="-52"/>
            </a:endParaRP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2.1 </a:t>
            </a:r>
            <a:r>
              <a:rPr lang="ru-RU" sz="900" kern="1200" dirty="0">
                <a:latin typeface="Styrene A LC" pitchFamily="50" charset="-52"/>
              </a:rPr>
              <a:t>- </a:t>
            </a:r>
            <a:r>
              <a:rPr lang="ru-RU" sz="900" kern="1200" dirty="0">
                <a:latin typeface="Styrene A LC Bold" pitchFamily="50" charset="0"/>
              </a:rPr>
              <a:t>Договор-оферта о предоставлении Гранта физическому лицу в рамках грантовой программы «Альфа-Будущее Гранты преподавателям» </a:t>
            </a:r>
            <a:r>
              <a:rPr lang="ru-RU" sz="900" kern="1200" dirty="0">
                <a:latin typeface="Styrene A LC" pitchFamily="50" charset="-52"/>
              </a:rPr>
              <a:t>- условия участия Грантополучателя в программе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2.2 </a:t>
            </a:r>
            <a:r>
              <a:rPr lang="ru-RU" sz="900" kern="1200" dirty="0">
                <a:latin typeface="Styrene A LC" pitchFamily="50" charset="-52"/>
              </a:rPr>
              <a:t>- </a:t>
            </a:r>
            <a:r>
              <a:rPr lang="ru-RU" sz="900" kern="1200" dirty="0">
                <a:latin typeface="Styrene A LC Bold" pitchFamily="50" charset="0"/>
              </a:rPr>
              <a:t>Заявка к Договору-оферте о предоставлении Гранта физическому лицу в рамках грантовой программы «Альфа-Будущее Гранты преподавателям»- </a:t>
            </a:r>
            <a:r>
              <a:rPr lang="ru-RU" sz="900" kern="1200" dirty="0">
                <a:latin typeface="Styrene A LC" pitchFamily="50" charset="-52"/>
              </a:rPr>
              <a:t>документ, который необходимо заполнить, подписать </a:t>
            </a:r>
            <a:r>
              <a:rPr lang="ru-RU" sz="900" kern="1200" dirty="0">
                <a:latin typeface="Styrene A LC Bold" pitchFamily="50" charset="0"/>
              </a:rPr>
              <a:t>Претенденту от вуза </a:t>
            </a:r>
            <a:r>
              <a:rPr lang="ru-RU" sz="900" kern="1200" dirty="0">
                <a:latin typeface="Styrene A LC" pitchFamily="50" charset="-52"/>
              </a:rPr>
              <a:t>и направить </a:t>
            </a:r>
            <a:r>
              <a:rPr lang="ru-RU" sz="900" kern="1200" dirty="0">
                <a:latin typeface="Styrene A LC Bold" pitchFamily="50" charset="0"/>
              </a:rPr>
              <a:t>скан </a:t>
            </a:r>
            <a:r>
              <a:rPr lang="ru-RU" sz="900" kern="1200" dirty="0">
                <a:latin typeface="Styrene A LC" pitchFamily="50" charset="-52"/>
              </a:rPr>
              <a:t>в Банк по адресу </a:t>
            </a:r>
            <a:r>
              <a:rPr lang="en-US" sz="900" kern="1200" dirty="0">
                <a:latin typeface="Styrene A LC" pitchFamily="50" charset="-52"/>
              </a:rPr>
              <a:t>alfa_chance@alfabank.ru c </a:t>
            </a:r>
            <a:r>
              <a:rPr lang="ru-RU" sz="900" kern="1200" dirty="0">
                <a:latin typeface="Styrene A LC" pitchFamily="50" charset="-52"/>
              </a:rPr>
              <a:t>темой письма «</a:t>
            </a:r>
            <a:r>
              <a:rPr lang="ru-RU" sz="900" i="1" kern="1200" dirty="0">
                <a:latin typeface="Styrene A LC" pitchFamily="50" charset="-52"/>
              </a:rPr>
              <a:t>Заявка </a:t>
            </a:r>
            <a:r>
              <a:rPr lang="en-US" sz="900" i="1" kern="1200" dirty="0">
                <a:latin typeface="Styrene A LC" pitchFamily="50" charset="-52"/>
              </a:rPr>
              <a:t>[</a:t>
            </a:r>
            <a:r>
              <a:rPr lang="ru-RU" sz="900" i="1" kern="1200" dirty="0">
                <a:latin typeface="Styrene A LC" pitchFamily="50" charset="-52"/>
              </a:rPr>
              <a:t>ФАМИЛИЯ И.О.</a:t>
            </a:r>
            <a:r>
              <a:rPr lang="en-US" sz="900" i="1" kern="1200" dirty="0">
                <a:latin typeface="Styrene A LC" pitchFamily="50" charset="-52"/>
              </a:rPr>
              <a:t>]</a:t>
            </a:r>
            <a:r>
              <a:rPr lang="ru-RU" sz="900" i="1" kern="1200" dirty="0">
                <a:latin typeface="Styrene A LC" pitchFamily="50" charset="-52"/>
              </a:rPr>
              <a:t> к оферте для Грантополучателей</a:t>
            </a:r>
            <a:r>
              <a:rPr lang="ru-RU" sz="900" kern="1200" dirty="0">
                <a:latin typeface="Styrene A LC" pitchFamily="50" charset="-52"/>
              </a:rPr>
              <a:t>»</a:t>
            </a:r>
            <a:r>
              <a:rPr lang="en-US" sz="900" kern="1200" dirty="0">
                <a:latin typeface="Styrene A LC" pitchFamily="50" charset="-52"/>
              </a:rPr>
              <a:t> 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2.3  </a:t>
            </a:r>
            <a:r>
              <a:rPr lang="ru-RU" sz="900" kern="1200" dirty="0">
                <a:latin typeface="Styrene A LC" pitchFamily="50" charset="-52"/>
              </a:rPr>
              <a:t>– </a:t>
            </a:r>
            <a:r>
              <a:rPr lang="ru-RU" sz="900" kern="1200" dirty="0">
                <a:latin typeface="Styrene A LC Bold" pitchFamily="50" charset="0"/>
              </a:rPr>
              <a:t>СОГЛАСИЕ</a:t>
            </a:r>
            <a:r>
              <a:rPr lang="en-US" sz="900" kern="1200" dirty="0">
                <a:latin typeface="Styrene A LC Bold" pitchFamily="50" charset="0"/>
              </a:rPr>
              <a:t> </a:t>
            </a:r>
            <a:r>
              <a:rPr lang="ru-RU" sz="900" kern="1200" dirty="0">
                <a:latin typeface="Styrene A LC Bold" pitchFamily="50" charset="0"/>
              </a:rPr>
              <a:t>на обработку персональных данных (Согласие) - </a:t>
            </a:r>
            <a:r>
              <a:rPr lang="en-US" sz="900" kern="1200" dirty="0">
                <a:latin typeface="Styrene A LC Bold" pitchFamily="50" charset="0"/>
              </a:rPr>
              <a:t> </a:t>
            </a:r>
            <a:r>
              <a:rPr lang="ru-RU" sz="900" kern="1200" dirty="0">
                <a:latin typeface="Styrene A LC" pitchFamily="50" charset="-52"/>
              </a:rPr>
              <a:t>направляется Претендентом скан совместно с заявкой, оригинал совместно с документом по приложению 1.2 по почте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3 </a:t>
            </a:r>
            <a:r>
              <a:rPr lang="ru-RU" sz="900" kern="1200" dirty="0">
                <a:latin typeface="Styrene A LC" pitchFamily="50" charset="-52"/>
              </a:rPr>
              <a:t> - </a:t>
            </a:r>
            <a:r>
              <a:rPr lang="ru-RU" sz="900" kern="1200" dirty="0">
                <a:latin typeface="Styrene A LC Bold" pitchFamily="50" charset="0"/>
              </a:rPr>
              <a:t>Состав записи в информационную заявку преподавателя для участия в программе  «Альфа-Будущее Гранты преподавателям» -</a:t>
            </a:r>
            <a:r>
              <a:rPr lang="ru-RU" sz="900" kern="1200" dirty="0">
                <a:latin typeface="Styrene A LC" pitchFamily="50" charset="-52"/>
              </a:rPr>
              <a:t> необязательная форма для преподавателей, заполняется на сайте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4  </a:t>
            </a:r>
            <a:r>
              <a:rPr lang="ru-RU" sz="900" kern="1200" dirty="0">
                <a:latin typeface="Styrene A LC" pitchFamily="50" charset="-52"/>
              </a:rPr>
              <a:t>– текущий список вузов, которым может быть одобрено присоединение к оферте. Список может меняться </a:t>
            </a: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5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Документы на подпись</a:t>
            </a:r>
          </a:p>
          <a:p>
            <a:pPr marL="182250" defTabSz="914446">
              <a:buClr>
                <a:schemeClr val="tx1"/>
              </a:buClr>
              <a:buSzPct val="180000"/>
              <a:defRPr/>
            </a:pPr>
            <a:r>
              <a:rPr lang="ru-RU" sz="1000" kern="1200" dirty="0">
                <a:latin typeface="Styrene A LC" pitchFamily="50" charset="-52"/>
              </a:rPr>
              <a:t>Приложения: </a:t>
            </a:r>
            <a:r>
              <a:rPr lang="ru-RU" sz="1000" kern="1200" dirty="0">
                <a:latin typeface="Styrene A LC Bold" pitchFamily="50" charset="0"/>
              </a:rPr>
              <a:t>1.1, 1,2, 1.3, 2.2,2.3 </a:t>
            </a:r>
            <a:r>
              <a:rPr lang="ru-RU" sz="1000" kern="1200" dirty="0">
                <a:latin typeface="Styrene A LC" pitchFamily="50" charset="-52"/>
              </a:rPr>
              <a:t>в формате </a:t>
            </a:r>
            <a:r>
              <a:rPr lang="en-US" sz="1000" kern="1200" dirty="0">
                <a:latin typeface="Styrene A LC" pitchFamily="50" charset="-52"/>
              </a:rPr>
              <a:t>.docx</a:t>
            </a:r>
            <a:endParaRPr lang="ru-RU" sz="1000" kern="120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Промо материалы</a:t>
            </a:r>
            <a:endParaRPr lang="en-US" sz="1000" u="sng" kern="1200" dirty="0">
              <a:latin typeface="Styrene A LC Bold" pitchFamily="2" charset="0"/>
            </a:endParaRP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" pitchFamily="50" charset="-52"/>
              </a:rPr>
              <a:t>Визуальные материалы для промо и рассылок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" pitchFamily="50" charset="-52"/>
              </a:rPr>
              <a:t>Текст с необходимой информацией для публикации в вузе</a:t>
            </a: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1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Презентация</a:t>
            </a:r>
            <a:endParaRPr lang="en-US" sz="1000" u="sng" kern="1200" dirty="0">
              <a:latin typeface="Styrene A LC Bold" pitchFamily="2" charset="0"/>
            </a:endParaRPr>
          </a:p>
          <a:p>
            <a:pPr marL="182250" defTabSz="914446">
              <a:buClr>
                <a:schemeClr val="tx1"/>
              </a:buClr>
              <a:buSzPct val="180000"/>
              <a:defRPr/>
            </a:pPr>
            <a:r>
              <a:rPr lang="ru-RU" sz="900" kern="1200" dirty="0">
                <a:latin typeface="Styrene A LC" pitchFamily="50" charset="-52"/>
              </a:rPr>
              <a:t>Данная презентация в формате </a:t>
            </a:r>
            <a:r>
              <a:rPr lang="en-US" sz="900" kern="1200" dirty="0">
                <a:latin typeface="Styrene A LC" pitchFamily="50" charset="-52"/>
              </a:rPr>
              <a:t>pdf </a:t>
            </a:r>
            <a:r>
              <a:rPr lang="ru-RU" sz="900" kern="1200" dirty="0">
                <a:latin typeface="Styrene A LC" pitchFamily="50" charset="-52"/>
              </a:rPr>
              <a:t>и </a:t>
            </a:r>
            <a:r>
              <a:rPr lang="en-US" sz="900" kern="1200" dirty="0">
                <a:latin typeface="Styrene A LC" pitchFamily="50" charset="-52"/>
              </a:rPr>
              <a:t>pptx.  </a:t>
            </a:r>
            <a:r>
              <a:rPr lang="ru-RU" sz="900" kern="1200" dirty="0">
                <a:latin typeface="Styrene A LC" pitchFamily="50" charset="-52"/>
              </a:rPr>
              <a:t>Файл </a:t>
            </a:r>
            <a:r>
              <a:rPr lang="en-US" sz="900" kern="1200" dirty="0">
                <a:latin typeface="Styrene A LC" pitchFamily="50" charset="-52"/>
              </a:rPr>
              <a:t>pptx </a:t>
            </a:r>
            <a:r>
              <a:rPr lang="ru-RU" sz="900" kern="1200" dirty="0">
                <a:latin typeface="Styrene A LC" pitchFamily="50" charset="-52"/>
              </a:rPr>
              <a:t>можно редактировать (добавлять/удалять слайды) для использования внутри вуза</a:t>
            </a: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u="sng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Методические рекомендации по проведению отбора*</a:t>
            </a:r>
          </a:p>
          <a:p>
            <a:pPr marL="182250" defTabSz="914446">
              <a:buClr>
                <a:schemeClr val="tx1"/>
              </a:buClr>
              <a:buSzPct val="180000"/>
              <a:defRPr/>
            </a:pPr>
            <a:r>
              <a:rPr lang="ru-RU" sz="900" kern="1200" dirty="0">
                <a:latin typeface="Styrene A LC" pitchFamily="50" charset="-52"/>
              </a:rPr>
              <a:t>Для вузов, желающих провести отбор по методике, рекомендованной Банком. При желании можно писать вопросы в чат для консультации </a:t>
            </a:r>
            <a:br>
              <a:rPr lang="ru-RU" sz="900" kern="1200" dirty="0">
                <a:latin typeface="Styrene A LC" pitchFamily="50" charset="-52"/>
              </a:rPr>
            </a:br>
            <a:endParaRPr lang="ru-RU" sz="900" kern="1200" dirty="0">
              <a:latin typeface="Styrene A LC" pitchFamily="50" charset="-52"/>
            </a:endParaRPr>
          </a:p>
          <a:p>
            <a:pPr marL="182250" defTabSz="914446">
              <a:buClr>
                <a:schemeClr val="tx1"/>
              </a:buClr>
              <a:buSzPct val="180000"/>
              <a:defRPr/>
            </a:pPr>
            <a:r>
              <a:rPr lang="ru-RU" sz="700" kern="1200" dirty="0">
                <a:solidFill>
                  <a:schemeClr val="bg1">
                    <a:lumMod val="50000"/>
                  </a:schemeClr>
                </a:solidFill>
                <a:latin typeface="Styrene A LC" pitchFamily="50" charset="-52"/>
              </a:rPr>
              <a:t>* </a:t>
            </a: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Styrene A LC Bold" pitchFamily="50" charset="0"/>
              </a:rPr>
              <a:t>Использование данной методики не обязательно!</a:t>
            </a:r>
            <a:endParaRPr lang="ru-RU" sz="1800" kern="1200" dirty="0">
              <a:solidFill>
                <a:schemeClr val="bg1">
                  <a:lumMod val="50000"/>
                </a:schemeClr>
              </a:solidFill>
              <a:latin typeface="Styrene A LC" pitchFamily="50" charset="-52"/>
            </a:endParaRPr>
          </a:p>
        </p:txBody>
      </p:sp>
      <p:sp>
        <p:nvSpPr>
          <p:cNvPr id="82" name="Google Shape;469;g333be3eba11_11_60">
            <a:extLst>
              <a:ext uri="{FF2B5EF4-FFF2-40B4-BE49-F238E27FC236}">
                <a16:creationId xmlns:a16="http://schemas.microsoft.com/office/drawing/2014/main" id="{3475AB6B-C385-4641-935D-E50DB3E89DAC}"/>
              </a:ext>
            </a:extLst>
          </p:cNvPr>
          <p:cNvSpPr/>
          <p:nvPr/>
        </p:nvSpPr>
        <p:spPr>
          <a:xfrm>
            <a:off x="9494484" y="1626901"/>
            <a:ext cx="2563308" cy="5164179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qr-code (3)</a:t>
            </a: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380;p55">
            <a:extLst>
              <a:ext uri="{FF2B5EF4-FFF2-40B4-BE49-F238E27FC236}">
                <a16:creationId xmlns:a16="http://schemas.microsoft.com/office/drawing/2014/main" id="{A64CFCF9-F9CD-FB97-CBEB-74FDFF5BDFB7}"/>
              </a:ext>
            </a:extLst>
          </p:cNvPr>
          <p:cNvSpPr txBox="1">
            <a:spLocks/>
          </p:cNvSpPr>
          <p:nvPr/>
        </p:nvSpPr>
        <p:spPr>
          <a:xfrm>
            <a:off x="11699655" y="6512297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7</a:t>
            </a:fld>
            <a:endParaRPr kumimoji="0" lang="en" sz="1867" b="1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865112-2242-4B45-878E-D5945DB7E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075" y="2405062"/>
            <a:ext cx="2227648" cy="22276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E8B8BE-C435-49EB-8BA6-12F64AB48BDF}"/>
              </a:ext>
            </a:extLst>
          </p:cNvPr>
          <p:cNvSpPr txBox="1"/>
          <p:nvPr/>
        </p:nvSpPr>
        <p:spPr>
          <a:xfrm>
            <a:off x="9870083" y="5145785"/>
            <a:ext cx="162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tyrene A LC Bold" pitchFamily="50" charset="0"/>
                <a:hlinkClick r:id="rId5"/>
              </a:rPr>
              <a:t>Ссылка на папку</a:t>
            </a:r>
            <a:endParaRPr lang="ru-RU" dirty="0">
              <a:latin typeface="Styrene A LC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0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2AC7-0B1E-EA51-D65A-C09531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469;g333be3eba11_11_60">
            <a:extLst>
              <a:ext uri="{FF2B5EF4-FFF2-40B4-BE49-F238E27FC236}">
                <a16:creationId xmlns:a16="http://schemas.microsoft.com/office/drawing/2014/main" id="{1A9119BF-115C-4671-A675-7CCF7D37653C}"/>
              </a:ext>
            </a:extLst>
          </p:cNvPr>
          <p:cNvSpPr/>
          <p:nvPr/>
        </p:nvSpPr>
        <p:spPr>
          <a:xfrm>
            <a:off x="39581" y="1639614"/>
            <a:ext cx="3131025" cy="5070803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BB2EA6-E7F6-C631-A5A3-B38B4B7E7E95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9" name="Google Shape;493;p57">
            <a:extLst>
              <a:ext uri="{FF2B5EF4-FFF2-40B4-BE49-F238E27FC236}">
                <a16:creationId xmlns:a16="http://schemas.microsoft.com/office/drawing/2014/main" id="{248217FD-6373-502A-697F-9C467FBB1594}"/>
              </a:ext>
            </a:extLst>
          </p:cNvPr>
          <p:cNvSpPr txBox="1"/>
          <p:nvPr/>
        </p:nvSpPr>
        <p:spPr>
          <a:xfrm>
            <a:off x="157876" y="228669"/>
            <a:ext cx="9980037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3600" b="1" spc="-351" dirty="0">
                <a:solidFill>
                  <a:srgbClr val="FFFFFF"/>
                </a:solidFill>
                <a:latin typeface="Styrene A LC Bold" pitchFamily="2" charset="0"/>
              </a:rPr>
              <a:t>Ключевые выдержки из Положения </a:t>
            </a:r>
            <a:br>
              <a:rPr lang="ru-RU" sz="3600" b="1" spc="-351" dirty="0">
                <a:solidFill>
                  <a:srgbClr val="FFFFFF"/>
                </a:solidFill>
                <a:latin typeface="Styrene A LC Bold" pitchFamily="2" charset="0"/>
              </a:rPr>
            </a:br>
            <a:r>
              <a:rPr lang="ru-RU" sz="3600" b="1" spc="-351" dirty="0">
                <a:solidFill>
                  <a:srgbClr val="FFFFFF"/>
                </a:solidFill>
                <a:latin typeface="Styrene A LC Bold" pitchFamily="2" charset="0"/>
              </a:rPr>
              <a:t>и Договоров-оферт</a:t>
            </a:r>
            <a:endParaRPr kumimoji="0" lang="ru-RU" sz="3600" b="1" i="0" u="none" strike="noStrike" kern="0" cap="none" spc="-35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pic>
        <p:nvPicPr>
          <p:cNvPr id="10" name="Рисунок 9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4C61-5F6B-D4DB-5578-EACB9A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55" name="Google Shape;869;p16">
            <a:extLst>
              <a:ext uri="{FF2B5EF4-FFF2-40B4-BE49-F238E27FC236}">
                <a16:creationId xmlns:a16="http://schemas.microsoft.com/office/drawing/2014/main" id="{12FB3DA8-77EE-4CCE-84AE-11C174FE710F}"/>
              </a:ext>
            </a:extLst>
          </p:cNvPr>
          <p:cNvSpPr/>
          <p:nvPr/>
        </p:nvSpPr>
        <p:spPr>
          <a:xfrm>
            <a:off x="176899" y="1731317"/>
            <a:ext cx="2837372" cy="374495"/>
          </a:xfrm>
          <a:prstGeom prst="roundRect">
            <a:avLst>
              <a:gd name="adj" fmla="val 38107"/>
            </a:avLst>
          </a:prstGeom>
          <a:solidFill>
            <a:srgbClr val="EF312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defTabSz="914446">
              <a:buSzPts val="3200"/>
              <a:defRPr/>
            </a:pPr>
            <a:endParaRPr sz="2400" kern="1200">
              <a:solidFill>
                <a:srgbClr val="FFFFFF"/>
              </a:solidFill>
              <a:latin typeface="Styrene A LC Regular" pitchFamily="2" charset="0"/>
            </a:endParaRPr>
          </a:p>
        </p:txBody>
      </p:sp>
      <p:sp>
        <p:nvSpPr>
          <p:cNvPr id="60" name="Google Shape;870;p16">
            <a:extLst>
              <a:ext uri="{FF2B5EF4-FFF2-40B4-BE49-F238E27FC236}">
                <a16:creationId xmlns:a16="http://schemas.microsoft.com/office/drawing/2014/main" id="{881D5EE6-B9BC-4065-91B7-1A096C19A92A}"/>
              </a:ext>
            </a:extLst>
          </p:cNvPr>
          <p:cNvSpPr/>
          <p:nvPr/>
        </p:nvSpPr>
        <p:spPr>
          <a:xfrm>
            <a:off x="357629" y="1782016"/>
            <a:ext cx="31310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446">
              <a:buClr>
                <a:srgbClr val="5E5E5E"/>
              </a:buClr>
              <a:buSzPts val="4000"/>
              <a:defRPr/>
            </a:pPr>
            <a:r>
              <a:rPr lang="ru-RU" sz="1800" kern="1200" dirty="0">
                <a:solidFill>
                  <a:srgbClr val="FFFFFF"/>
                </a:solidFill>
                <a:latin typeface="Styrene A LC Bold" pitchFamily="2" charset="0"/>
              </a:rPr>
              <a:t>Положение </a:t>
            </a:r>
            <a:endParaRPr sz="1800" kern="1200" dirty="0">
              <a:solidFill>
                <a:srgbClr val="FFFFFF"/>
              </a:solidFill>
              <a:latin typeface="Styrene A LC Bold" pitchFamily="2" charset="0"/>
            </a:endParaRPr>
          </a:p>
        </p:txBody>
      </p:sp>
      <p:sp>
        <p:nvSpPr>
          <p:cNvPr id="62" name="Google Shape;900;p16">
            <a:extLst>
              <a:ext uri="{FF2B5EF4-FFF2-40B4-BE49-F238E27FC236}">
                <a16:creationId xmlns:a16="http://schemas.microsoft.com/office/drawing/2014/main" id="{1026787D-43C7-422A-9F3C-3A8C55E2A8E7}"/>
              </a:ext>
            </a:extLst>
          </p:cNvPr>
          <p:cNvSpPr/>
          <p:nvPr/>
        </p:nvSpPr>
        <p:spPr>
          <a:xfrm>
            <a:off x="176900" y="2197515"/>
            <a:ext cx="3389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250" defTabSz="914446">
              <a:buClr>
                <a:schemeClr val="tx1"/>
              </a:buClr>
              <a:buSzPct val="180000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46800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kern="1200" dirty="0">
              <a:latin typeface="Styrene A LC" pitchFamily="50" charset="-52"/>
            </a:endParaRPr>
          </a:p>
        </p:txBody>
      </p:sp>
      <p:sp>
        <p:nvSpPr>
          <p:cNvPr id="108" name="Google Shape;380;p55">
            <a:extLst>
              <a:ext uri="{FF2B5EF4-FFF2-40B4-BE49-F238E27FC236}">
                <a16:creationId xmlns:a16="http://schemas.microsoft.com/office/drawing/2014/main" id="{A64CFCF9-F9CD-FB97-CBEB-74FDFF5BDFB7}"/>
              </a:ext>
            </a:extLst>
          </p:cNvPr>
          <p:cNvSpPr txBox="1">
            <a:spLocks/>
          </p:cNvSpPr>
          <p:nvPr/>
        </p:nvSpPr>
        <p:spPr>
          <a:xfrm>
            <a:off x="8391918" y="7046342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8</a:t>
            </a:fld>
            <a:endParaRPr kumimoji="0" lang="en" sz="1867" b="1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sp>
        <p:nvSpPr>
          <p:cNvPr id="14" name="Google Shape;900;p16">
            <a:extLst>
              <a:ext uri="{FF2B5EF4-FFF2-40B4-BE49-F238E27FC236}">
                <a16:creationId xmlns:a16="http://schemas.microsoft.com/office/drawing/2014/main" id="{E4A841A1-3754-4549-8BAB-8D68AD7DCF2E}"/>
              </a:ext>
            </a:extLst>
          </p:cNvPr>
          <p:cNvSpPr/>
          <p:nvPr/>
        </p:nvSpPr>
        <p:spPr>
          <a:xfrm>
            <a:off x="69731" y="2170713"/>
            <a:ext cx="3030188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5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Организаторы программы и обязанности сторон</a:t>
            </a:r>
            <a:endParaRPr lang="en-US" sz="1050" u="sng" kern="1200" dirty="0">
              <a:latin typeface="Styrene A LC Bold" pitchFamily="2" charset="0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АО «Альфа-Банк» – общее курирование, подтверждение статуса Грантополучателя (п.2.2, п.4.5)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Вуз-участник – проведение отбора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по собственной методике и предоставление данных рекомендованных Претендентов, включая методику отбора (п.2.3, Приложение 1)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БФ «Альфа-Шанс» – осуществление выплат (п. 2.4, раздел 5) 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Требования к Грантополучателям </a:t>
            </a:r>
            <a:br>
              <a:rPr lang="ru-RU" sz="1000" u="sng" kern="1200" dirty="0">
                <a:latin typeface="Styrene A LC Bold" pitchFamily="2" charset="0"/>
              </a:rPr>
            </a:br>
            <a:r>
              <a:rPr lang="ru-RU" sz="1000" u="sng" kern="1200" dirty="0">
                <a:latin typeface="Styrene A LC Bold" pitchFamily="2" charset="0"/>
              </a:rPr>
              <a:t>от Банка </a:t>
            </a:r>
            <a:r>
              <a:rPr lang="ru-RU" sz="1050" kern="1200" dirty="0">
                <a:latin typeface="Styrene A LC" pitchFamily="50" charset="-52"/>
              </a:rPr>
              <a:t>(раздел 3)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Педагогический стаж не менее года в данном вузе-участнике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Не получает данный грант от другого вуза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Соглашается с условиями Договора – оферты для Грантополучателей (Приложение 2)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Не нарушает требований раздела 6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10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Порядок выплаты и размер Гранта </a:t>
            </a:r>
            <a:r>
              <a:rPr lang="ru-RU" sz="1050" kern="1200" dirty="0">
                <a:latin typeface="Styrene A LC" pitchFamily="50" charset="-52"/>
              </a:rPr>
              <a:t>(раздел 5)</a:t>
            </a:r>
            <a:endParaRPr lang="en-US" sz="1050" kern="1200" dirty="0">
              <a:latin typeface="Styrene A LC" pitchFamily="50" charset="-52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Грант  - разовая денежная выплата в формате гранта в размере 287 356 рублей, включая НДФЛ. Налог платит фонд. Грантополучателю на карту придет 250 000 рублей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После присоединения к Договору- оферте (Приложение 2) выплата придет не позднее, чем через 120 дней или не позднее 60 дней после объявление результатов на сайте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(октябрь –ноябрь</a:t>
            </a:r>
            <a:r>
              <a:rPr lang="ru-RU" sz="900" kern="1200" dirty="0">
                <a:latin typeface="Styrene A LC" pitchFamily="50" charset="-52"/>
              </a:rPr>
              <a:t>)</a:t>
            </a:r>
            <a:endParaRPr lang="ru-RU" kern="1200" dirty="0">
              <a:latin typeface="Styrene A LC" pitchFamily="50" charset="-52"/>
            </a:endParaRPr>
          </a:p>
        </p:txBody>
      </p:sp>
      <p:sp>
        <p:nvSpPr>
          <p:cNvPr id="15" name="Google Shape;469;g333be3eba11_11_60">
            <a:extLst>
              <a:ext uri="{FF2B5EF4-FFF2-40B4-BE49-F238E27FC236}">
                <a16:creationId xmlns:a16="http://schemas.microsoft.com/office/drawing/2014/main" id="{CA83A85A-BE7D-44FA-9C88-70EEEE831996}"/>
              </a:ext>
            </a:extLst>
          </p:cNvPr>
          <p:cNvSpPr/>
          <p:nvPr/>
        </p:nvSpPr>
        <p:spPr>
          <a:xfrm>
            <a:off x="3277775" y="1639614"/>
            <a:ext cx="3851215" cy="5070803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869;p16">
            <a:extLst>
              <a:ext uri="{FF2B5EF4-FFF2-40B4-BE49-F238E27FC236}">
                <a16:creationId xmlns:a16="http://schemas.microsoft.com/office/drawing/2014/main" id="{EAE98E83-D03A-4F0E-BEF8-F8FDBC4317B9}"/>
              </a:ext>
            </a:extLst>
          </p:cNvPr>
          <p:cNvSpPr/>
          <p:nvPr/>
        </p:nvSpPr>
        <p:spPr>
          <a:xfrm>
            <a:off x="3415093" y="1731317"/>
            <a:ext cx="3654155" cy="374495"/>
          </a:xfrm>
          <a:prstGeom prst="roundRect">
            <a:avLst>
              <a:gd name="adj" fmla="val 38107"/>
            </a:avLst>
          </a:prstGeom>
          <a:solidFill>
            <a:srgbClr val="EF312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defTabSz="914446">
              <a:buSzPts val="3200"/>
              <a:defRPr/>
            </a:pPr>
            <a:endParaRPr sz="2400" kern="1200">
              <a:solidFill>
                <a:srgbClr val="FFFFFF"/>
              </a:solidFill>
              <a:latin typeface="Styrene A LC Regular" pitchFamily="2" charset="0"/>
            </a:endParaRPr>
          </a:p>
        </p:txBody>
      </p:sp>
      <p:sp>
        <p:nvSpPr>
          <p:cNvPr id="17" name="Google Shape;870;p16">
            <a:extLst>
              <a:ext uri="{FF2B5EF4-FFF2-40B4-BE49-F238E27FC236}">
                <a16:creationId xmlns:a16="http://schemas.microsoft.com/office/drawing/2014/main" id="{5A023025-D973-46F5-9437-CE2D3E2E3EDE}"/>
              </a:ext>
            </a:extLst>
          </p:cNvPr>
          <p:cNvSpPr/>
          <p:nvPr/>
        </p:nvSpPr>
        <p:spPr>
          <a:xfrm>
            <a:off x="3260667" y="1795453"/>
            <a:ext cx="39088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446">
              <a:buClr>
                <a:srgbClr val="5E5E5E"/>
              </a:buClr>
              <a:buSzPts val="4000"/>
              <a:defRPr/>
            </a:pPr>
            <a:r>
              <a:rPr lang="ru-RU" sz="1600" kern="1200" dirty="0">
                <a:solidFill>
                  <a:srgbClr val="FFFFFF"/>
                </a:solidFill>
                <a:latin typeface="Styrene A LC Bold" pitchFamily="2" charset="0"/>
              </a:rPr>
              <a:t>Оферта для вузов – </a:t>
            </a:r>
            <a:r>
              <a:rPr lang="ru-RU" sz="1600" b="1" kern="1200" dirty="0">
                <a:solidFill>
                  <a:srgbClr val="FFFFFF"/>
                </a:solidFill>
                <a:latin typeface="Styrene A LC Bold" pitchFamily="2" charset="0"/>
                <a:ea typeface="+mn-ea"/>
                <a:cs typeface="+mn-cs"/>
              </a:rPr>
              <a:t>Прил. 1</a:t>
            </a:r>
            <a:endParaRPr lang="ru-RU" sz="1600" kern="1200" dirty="0">
              <a:solidFill>
                <a:srgbClr val="FFFFFF"/>
              </a:solidFill>
              <a:latin typeface="Styrene A LC Bold" pitchFamily="2" charset="0"/>
            </a:endParaRPr>
          </a:p>
        </p:txBody>
      </p:sp>
      <p:sp>
        <p:nvSpPr>
          <p:cNvPr id="18" name="Google Shape;900;p16">
            <a:extLst>
              <a:ext uri="{FF2B5EF4-FFF2-40B4-BE49-F238E27FC236}">
                <a16:creationId xmlns:a16="http://schemas.microsoft.com/office/drawing/2014/main" id="{B4CBD341-9915-4384-B1D1-F9D156C3790A}"/>
              </a:ext>
            </a:extLst>
          </p:cNvPr>
          <p:cNvSpPr/>
          <p:nvPr/>
        </p:nvSpPr>
        <p:spPr>
          <a:xfrm>
            <a:off x="3415094" y="2197515"/>
            <a:ext cx="3389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250" defTabSz="914446">
              <a:buClr>
                <a:schemeClr val="tx1"/>
              </a:buClr>
              <a:buSzPct val="180000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46800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kern="1200" dirty="0">
              <a:latin typeface="Styrene A LC" pitchFamily="50" charset="-52"/>
            </a:endParaRPr>
          </a:p>
        </p:txBody>
      </p:sp>
      <p:sp>
        <p:nvSpPr>
          <p:cNvPr id="20" name="Google Shape;900;p16">
            <a:extLst>
              <a:ext uri="{FF2B5EF4-FFF2-40B4-BE49-F238E27FC236}">
                <a16:creationId xmlns:a16="http://schemas.microsoft.com/office/drawing/2014/main" id="{54FBDA9D-DCC4-4A96-B615-4FE517733500}"/>
              </a:ext>
            </a:extLst>
          </p:cNvPr>
          <p:cNvSpPr/>
          <p:nvPr/>
        </p:nvSpPr>
        <p:spPr>
          <a:xfrm>
            <a:off x="3307923" y="2170713"/>
            <a:ext cx="3761325" cy="441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5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Основные определения</a:t>
            </a:r>
            <a:endParaRPr lang="en-US" sz="1050" u="sng" kern="1200" dirty="0">
              <a:latin typeface="Styrene A LC Bold" pitchFamily="2" charset="0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Вуз– любой вуз РФ, желающий подать Заявку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на присоединение к Договору-оферте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Вуз-участник – вуз, получивший подтверждение от Банка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о присоединении (только из списка 300 вузов)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Заявка – (Приложение 1.2) – документ, подписанный скан, которого Вуз, отправляет на почту Банку </a:t>
            </a:r>
            <a:r>
              <a:rPr lang="en-US" sz="800" kern="1200" dirty="0">
                <a:latin typeface="Styrene A LC" pitchFamily="50" charset="-52"/>
              </a:rPr>
              <a:t>alfa_chance@alfabank.ru </a:t>
            </a:r>
            <a:endParaRPr lang="ru-RU" sz="800" kern="1200" dirty="0">
              <a:latin typeface="Styrene A LC" pitchFamily="50" charset="-52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Права и обязанности Банка</a:t>
            </a:r>
            <a:endParaRPr lang="ru-RU" sz="1050" u="sng" kern="1200" dirty="0">
              <a:latin typeface="Styrene A LC" pitchFamily="50" charset="-52"/>
            </a:endParaRP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1050" kern="1200" dirty="0">
                <a:latin typeface="Styrene A LC" pitchFamily="50" charset="-52"/>
              </a:rPr>
              <a:t>     </a:t>
            </a:r>
            <a:r>
              <a:rPr lang="ru-RU" sz="900" kern="1200" dirty="0">
                <a:latin typeface="Styrene A LC Bold" pitchFamily="50" charset="0"/>
              </a:rPr>
              <a:t>Вправе:</a:t>
            </a:r>
            <a:endParaRPr lang="ru-RU" sz="1050" kern="1200" dirty="0">
              <a:latin typeface="Styrene A LC Bold" pitchFamily="50" charset="0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Запрашивать у Вуза-участника ссылки на публикации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о реализации программы (п. 3.1.3)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Запрашивать информацию о Претенденте и методике отбора и не согласовывать Претендента если он нарушает требования от банка (п. 3.1.2)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Направлять Преподавателей, запросивших у Банка информацию о программе или методике отбора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в Вуз-участник (п.3.1.4)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Обязуется:</a:t>
            </a: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ru-RU" sz="800" kern="1200" dirty="0">
                <a:latin typeface="Styrene A LC" pitchFamily="50" charset="-52"/>
              </a:rPr>
              <a:t>Не позднее 21 дня ответить на Заявку Вуза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о присоединении к Договору-оферте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10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Права и обязанности Вуза-участника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Вправе:</a:t>
            </a:r>
            <a:endParaRPr lang="en-US" sz="900" kern="1200" dirty="0">
              <a:latin typeface="Styrene A LC Bold" pitchFamily="50" charset="0"/>
            </a:endParaRP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ru-RU" sz="800" kern="1200" dirty="0">
                <a:latin typeface="Styrene A LC" pitchFamily="50" charset="-52"/>
              </a:rPr>
              <a:t>Выбрать методику отбору и/или запросить ее у Банка (п.3.3.2)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Обязуется: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Провести информационную кампанию (п. 3.4.4.)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Провести отбор (п.3.4.5) и до 12.09 предоставить данные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о Претендентах (Приложение 1.3) и методике отбора (п.3.4.7), а также их подписанное согласие (Приложение 1.2)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Предоставить информацию о дате и формате мероприятии с награждением Грантополучателей вуза не позднее чем за 21 день до даты мероприятия</a:t>
            </a:r>
            <a:endParaRPr lang="ru-RU" sz="1200" kern="1200" dirty="0">
              <a:latin typeface="Styrene A LC" pitchFamily="50" charset="-52"/>
            </a:endParaRPr>
          </a:p>
        </p:txBody>
      </p:sp>
      <p:sp>
        <p:nvSpPr>
          <p:cNvPr id="21" name="Google Shape;469;g333be3eba11_11_60">
            <a:extLst>
              <a:ext uri="{FF2B5EF4-FFF2-40B4-BE49-F238E27FC236}">
                <a16:creationId xmlns:a16="http://schemas.microsoft.com/office/drawing/2014/main" id="{AB5DA2F2-E667-4DB2-A412-50D5A1205FDD}"/>
              </a:ext>
            </a:extLst>
          </p:cNvPr>
          <p:cNvSpPr/>
          <p:nvPr/>
        </p:nvSpPr>
        <p:spPr>
          <a:xfrm>
            <a:off x="7306846" y="1639614"/>
            <a:ext cx="4754763" cy="5070803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869;p16">
            <a:extLst>
              <a:ext uri="{FF2B5EF4-FFF2-40B4-BE49-F238E27FC236}">
                <a16:creationId xmlns:a16="http://schemas.microsoft.com/office/drawing/2014/main" id="{78432BA0-D978-49DB-99D7-0BE85775AA92}"/>
              </a:ext>
            </a:extLst>
          </p:cNvPr>
          <p:cNvSpPr/>
          <p:nvPr/>
        </p:nvSpPr>
        <p:spPr>
          <a:xfrm>
            <a:off x="7347384" y="1731317"/>
            <a:ext cx="4620745" cy="582513"/>
          </a:xfrm>
          <a:prstGeom prst="roundRect">
            <a:avLst>
              <a:gd name="adj" fmla="val 19878"/>
            </a:avLst>
          </a:prstGeom>
          <a:solidFill>
            <a:srgbClr val="EF312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defTabSz="914446">
              <a:buSzPts val="3200"/>
              <a:defRPr/>
            </a:pPr>
            <a:endParaRPr sz="2400" kern="1200">
              <a:solidFill>
                <a:srgbClr val="FFFFFF"/>
              </a:solidFill>
              <a:latin typeface="Styrene A LC Regular" pitchFamily="2" charset="0"/>
            </a:endParaRPr>
          </a:p>
        </p:txBody>
      </p:sp>
      <p:sp>
        <p:nvSpPr>
          <p:cNvPr id="23" name="Google Shape;870;p16">
            <a:extLst>
              <a:ext uri="{FF2B5EF4-FFF2-40B4-BE49-F238E27FC236}">
                <a16:creationId xmlns:a16="http://schemas.microsoft.com/office/drawing/2014/main" id="{C6075CB9-4981-410A-82FF-72F15D211294}"/>
              </a:ext>
            </a:extLst>
          </p:cNvPr>
          <p:cNvSpPr/>
          <p:nvPr/>
        </p:nvSpPr>
        <p:spPr>
          <a:xfrm>
            <a:off x="7570824" y="1753702"/>
            <a:ext cx="40489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446">
              <a:buClr>
                <a:srgbClr val="5E5E5E"/>
              </a:buClr>
              <a:buSzPts val="4000"/>
              <a:defRPr/>
            </a:pPr>
            <a:r>
              <a:rPr lang="ru-RU" sz="1600" kern="1200" dirty="0">
                <a:solidFill>
                  <a:srgbClr val="FFFFFF"/>
                </a:solidFill>
                <a:latin typeface="Styrene A LC Bold" pitchFamily="2" charset="0"/>
              </a:rPr>
              <a:t>Оферта для </a:t>
            </a:r>
            <a:br>
              <a:rPr lang="ru-RU" sz="1600" kern="1200" dirty="0">
                <a:solidFill>
                  <a:srgbClr val="FFFFFF"/>
                </a:solidFill>
                <a:latin typeface="Styrene A LC Bold" pitchFamily="2" charset="0"/>
              </a:rPr>
            </a:br>
            <a:r>
              <a:rPr lang="ru-RU" sz="1600" kern="1200" dirty="0">
                <a:solidFill>
                  <a:srgbClr val="FFFFFF"/>
                </a:solidFill>
                <a:latin typeface="Styrene A LC Bold" pitchFamily="2" charset="0"/>
              </a:rPr>
              <a:t>Грантополучателей – Прил.2 </a:t>
            </a:r>
            <a:endParaRPr sz="1600" kern="1200" dirty="0">
              <a:solidFill>
                <a:srgbClr val="FFFFFF"/>
              </a:solidFill>
              <a:latin typeface="Styrene A LC Bold" pitchFamily="2" charset="0"/>
            </a:endParaRPr>
          </a:p>
        </p:txBody>
      </p:sp>
      <p:sp>
        <p:nvSpPr>
          <p:cNvPr id="24" name="Google Shape;900;p16">
            <a:extLst>
              <a:ext uri="{FF2B5EF4-FFF2-40B4-BE49-F238E27FC236}">
                <a16:creationId xmlns:a16="http://schemas.microsoft.com/office/drawing/2014/main" id="{8E4097BE-ECDF-4148-85F3-80A3FCC6E544}"/>
              </a:ext>
            </a:extLst>
          </p:cNvPr>
          <p:cNvSpPr/>
          <p:nvPr/>
        </p:nvSpPr>
        <p:spPr>
          <a:xfrm>
            <a:off x="7770410" y="2197515"/>
            <a:ext cx="3389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250" defTabSz="914446">
              <a:buClr>
                <a:schemeClr val="tx1"/>
              </a:buClr>
              <a:buSzPct val="180000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46800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kern="1200" dirty="0">
              <a:latin typeface="Styrene A LC" pitchFamily="50" charset="-52"/>
            </a:endParaRPr>
          </a:p>
        </p:txBody>
      </p:sp>
      <p:sp>
        <p:nvSpPr>
          <p:cNvPr id="25" name="Google Shape;900;p16">
            <a:extLst>
              <a:ext uri="{FF2B5EF4-FFF2-40B4-BE49-F238E27FC236}">
                <a16:creationId xmlns:a16="http://schemas.microsoft.com/office/drawing/2014/main" id="{AA9351D7-2264-433B-9495-11E1286B680F}"/>
              </a:ext>
            </a:extLst>
          </p:cNvPr>
          <p:cNvSpPr/>
          <p:nvPr/>
        </p:nvSpPr>
        <p:spPr>
          <a:xfrm>
            <a:off x="7373854" y="2359687"/>
            <a:ext cx="4620745" cy="43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5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Основные определения</a:t>
            </a:r>
            <a:endParaRPr lang="en-US" sz="1050" u="sng" kern="1200" dirty="0">
              <a:latin typeface="Styrene A LC Bold" pitchFamily="2" charset="0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Заявитель– любое физлицо, желающее подать Заявку на присоединение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к Договору-оферте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Заявка – (Приложение 2.2) - документ, подписанный  скан, которого Заявитель, отправляет на почту Банку </a:t>
            </a:r>
            <a:r>
              <a:rPr lang="en-US" sz="800" kern="1200" dirty="0">
                <a:latin typeface="Styrene A LC" pitchFamily="50" charset="-52"/>
                <a:hlinkClick r:id="rId4"/>
              </a:rPr>
              <a:t>alfa_chance@alfabank.ru</a:t>
            </a:r>
            <a:r>
              <a:rPr lang="en-US" sz="800" kern="1200" dirty="0">
                <a:latin typeface="Styrene A LC" pitchFamily="50" charset="-52"/>
              </a:rPr>
              <a:t> </a:t>
            </a:r>
            <a:endParaRPr lang="ru-RU" sz="800" kern="1200" dirty="0">
              <a:latin typeface="Styrene A LC" pitchFamily="50" charset="-52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Претендент – преподаватель, рекомендованный Вузом-участником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для получения Гранта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Грантополучатель – Претендент и Заявитель  одновременно, получивший подтверждение от Банка о присоединении к оферте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Права и обязанности Банка</a:t>
            </a:r>
            <a:endParaRPr lang="ru-RU" sz="1050" u="sng" kern="1200" dirty="0">
              <a:latin typeface="Styrene A LC" pitchFamily="50" charset="-52"/>
            </a:endParaRP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1050" kern="1200" dirty="0">
                <a:latin typeface="Styrene A LC" pitchFamily="50" charset="-52"/>
              </a:rPr>
              <a:t>     </a:t>
            </a:r>
            <a:r>
              <a:rPr lang="ru-RU" sz="900" kern="1200" dirty="0">
                <a:latin typeface="Styrene A LC Bold" pitchFamily="50" charset="0"/>
              </a:rPr>
              <a:t>Вправе:</a:t>
            </a:r>
            <a:endParaRPr lang="ru-RU" sz="1050" kern="1200" dirty="0">
              <a:latin typeface="Styrene A LC Bold" pitchFamily="50" charset="0"/>
            </a:endParaRP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ru-RU" sz="800" kern="1200" dirty="0">
                <a:latin typeface="Styrene A LC" pitchFamily="50" charset="-52"/>
              </a:rPr>
              <a:t>Не согласовать присоединение если Заявитель не  соответствуют требованиям для Грантополучателя и/или не является Претендентом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 Обязуется: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Связаться с Претендентом и ответить о присоединении  не позднее чем через 21 день после заявки (п.3.4.2)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Передать БФ «Альфа-Шанс» все необходимые данные для осуществления выплат (п.3.4.3)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00" u="sng" kern="1200" dirty="0">
                <a:latin typeface="Styrene A LC Bold" pitchFamily="2" charset="0"/>
              </a:rPr>
              <a:t>Обязанности Фонда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 Обязуется:</a:t>
            </a: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ru-RU" sz="800" kern="1200" dirty="0">
                <a:latin typeface="Styrene A LC" pitchFamily="50" charset="-52"/>
              </a:rPr>
              <a:t>Осуществить выплату (п. 3.2.3)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8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Права и обязанности Грантополучателя</a:t>
            </a:r>
            <a:endParaRPr lang="ru-RU" sz="1050" u="sng" kern="1200" dirty="0">
              <a:latin typeface="Styrene A LC" pitchFamily="50" charset="-52"/>
            </a:endParaRP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1050" kern="1200" dirty="0">
                <a:latin typeface="Styrene A LC" pitchFamily="50" charset="-52"/>
              </a:rPr>
              <a:t>     </a:t>
            </a:r>
            <a:r>
              <a:rPr lang="ru-RU" sz="900" kern="1200" dirty="0">
                <a:latin typeface="Styrene A LC Bold" pitchFamily="50" charset="0"/>
              </a:rPr>
              <a:t>Вправе:</a:t>
            </a:r>
            <a:endParaRPr lang="ru-RU" sz="1050" kern="1200" dirty="0">
              <a:latin typeface="Styrene A LC Bold" pitchFamily="50" charset="0"/>
            </a:endParaRP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en-US" sz="800" kern="1200" dirty="0" err="1">
                <a:latin typeface="Styrene A LC" pitchFamily="50" charset="-52"/>
              </a:rPr>
              <a:t>Тратить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средства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Гранта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на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любые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цели</a:t>
            </a:r>
            <a:r>
              <a:rPr lang="en-US" sz="800" kern="1200" dirty="0">
                <a:latin typeface="Styrene A LC" pitchFamily="50" charset="-52"/>
              </a:rPr>
              <a:t>, </a:t>
            </a:r>
            <a:r>
              <a:rPr lang="en-US" sz="800" kern="1200" dirty="0" err="1">
                <a:latin typeface="Styrene A LC" pitchFamily="50" charset="-52"/>
              </a:rPr>
              <a:t>связанные</a:t>
            </a:r>
            <a:r>
              <a:rPr lang="en-US" sz="800" kern="1200" dirty="0">
                <a:latin typeface="Styrene A LC" pitchFamily="50" charset="-52"/>
              </a:rPr>
              <a:t> с </a:t>
            </a:r>
            <a:r>
              <a:rPr lang="en-US" sz="800" kern="1200" dirty="0" err="1">
                <a:latin typeface="Styrene A LC" pitchFamily="50" charset="-52"/>
              </a:rPr>
              <a:t>личным</a:t>
            </a:r>
            <a:r>
              <a:rPr lang="en-US" sz="800" kern="1200" dirty="0">
                <a:latin typeface="Styrene A LC" pitchFamily="50" charset="-52"/>
              </a:rPr>
              <a:t> и/</a:t>
            </a:r>
            <a:r>
              <a:rPr lang="en-US" sz="800" kern="1200" dirty="0" err="1">
                <a:latin typeface="Styrene A LC" pitchFamily="50" charset="-52"/>
              </a:rPr>
              <a:t>или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профессиональным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развитием</a:t>
            </a:r>
            <a:r>
              <a:rPr lang="ru-RU" sz="800" kern="1200" dirty="0">
                <a:latin typeface="Styrene A LC" pitchFamily="50" charset="-52"/>
              </a:rPr>
              <a:t> (п. 3.5.3)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 Обязуется: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Предоставить скан подписанной Заявки,  а также предоставить оригиналы необходимых согласий по почте (</a:t>
            </a:r>
            <a:r>
              <a:rPr lang="ru-RU" sz="800" kern="1200" dirty="0" err="1">
                <a:latin typeface="Styrene A LC" pitchFamily="50" charset="-52"/>
              </a:rPr>
              <a:t>пп</a:t>
            </a:r>
            <a:r>
              <a:rPr lang="ru-RU" sz="800" kern="1200" dirty="0">
                <a:latin typeface="Styrene A LC" pitchFamily="50" charset="-52"/>
              </a:rPr>
              <a:t>. 3.6.1-3.6.4.)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Предоставить аналитический отчет до 30.06.26 о реализации Гранта. Детальный финансовый отчет предоставлять не требуется (п.3.6.5</a:t>
            </a:r>
          </a:p>
        </p:txBody>
      </p:sp>
    </p:spTree>
    <p:extLst>
      <p:ext uri="{BB962C8B-B14F-4D97-AF65-F5344CB8AC3E}">
        <p14:creationId xmlns:p14="http://schemas.microsoft.com/office/powerpoint/2010/main" val="156065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2136139988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300" y="285750"/>
            <a:ext cx="5086350" cy="1809750"/>
          </a:xfrm>
          <a:prstGeom prst="rect">
            <a:avLst/>
          </a:prstGeom>
        </p:spPr>
      </p:pic>
      <p:pic>
        <p:nvPicPr>
          <p:cNvPr id="3" name="Group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59950" y="285750"/>
            <a:ext cx="1924050" cy="590550"/>
          </a:xfrm>
          <a:prstGeom prst="rect">
            <a:avLst/>
          </a:prstGeom>
        </p:spPr>
      </p:pic>
      <p:pic>
        <p:nvPicPr>
          <p:cNvPr id="4" name="_Слой_1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8000" y="3905250"/>
            <a:ext cx="11239500" cy="266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14991</TotalTime>
  <Words>1812</Words>
  <Application>Microsoft Office PowerPoint</Application>
  <PresentationFormat>Широкоэкранный</PresentationFormat>
  <Paragraphs>203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Styrene A LC</vt:lpstr>
      <vt:lpstr>Styrene A LC Black</vt:lpstr>
      <vt:lpstr>Styrene A LC Bold</vt:lpstr>
      <vt:lpstr>Styrene A LC Medium</vt:lpstr>
      <vt:lpstr>Styrene A LC Regular</vt:lpstr>
      <vt:lpstr>Verdana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Связь с вузами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Брятцева Валерия Ильинична</dc:creator>
  <cp:lastModifiedBy>александр огородников</cp:lastModifiedBy>
  <cp:revision>351</cp:revision>
  <dcterms:modified xsi:type="dcterms:W3CDTF">2025-07-09T06:56:52Z</dcterms:modified>
</cp:coreProperties>
</file>