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8" r:id="rId2"/>
    <p:sldId id="291" r:id="rId3"/>
    <p:sldId id="294" r:id="rId4"/>
    <p:sldId id="295" r:id="rId5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0">
          <p15:clr>
            <a:srgbClr val="A4A3A4"/>
          </p15:clr>
        </p15:guide>
        <p15:guide id="2" orient="horz" pos="1960">
          <p15:clr>
            <a:srgbClr val="A4A3A4"/>
          </p15:clr>
        </p15:guide>
        <p15:guide id="3" orient="horz" pos="531">
          <p15:clr>
            <a:srgbClr val="A4A3A4"/>
          </p15:clr>
        </p15:guide>
        <p15:guide id="4" orient="horz" pos="1053">
          <p15:clr>
            <a:srgbClr val="A4A3A4"/>
          </p15:clr>
        </p15:guide>
        <p15:guide id="5" orient="horz" pos="2051">
          <p15:clr>
            <a:srgbClr val="A4A3A4"/>
          </p15:clr>
        </p15:guide>
        <p15:guide id="6" orient="horz" pos="645">
          <p15:clr>
            <a:srgbClr val="A4A3A4"/>
          </p15:clr>
        </p15:guide>
        <p15:guide id="7" pos="5738">
          <p15:clr>
            <a:srgbClr val="A4A3A4"/>
          </p15:clr>
        </p15:guide>
        <p15:guide id="8" pos="1519">
          <p15:clr>
            <a:srgbClr val="A4A3A4"/>
          </p15:clr>
        </p15:guide>
        <p15:guide id="9" pos="158">
          <p15:clr>
            <a:srgbClr val="A4A3A4"/>
          </p15:clr>
        </p15:guide>
        <p15:guide id="10" pos="5602">
          <p15:clr>
            <a:srgbClr val="A4A3A4"/>
          </p15:clr>
        </p15:guide>
        <p15:guide id="11" pos="5136">
          <p15:clr>
            <a:srgbClr val="A4A3A4"/>
          </p15:clr>
        </p15:guide>
        <p15:guide id="12" pos="2018">
          <p15:clr>
            <a:srgbClr val="A4A3A4"/>
          </p15:clr>
        </p15:guide>
        <p15:guide id="13" pos="4808">
          <p15:clr>
            <a:srgbClr val="A4A3A4"/>
          </p15:clr>
        </p15:guide>
        <p15:guide id="14" pos="3460">
          <p15:clr>
            <a:srgbClr val="A4A3A4"/>
          </p15:clr>
        </p15:guide>
        <p15:guide id="15" orient="horz" pos="1076">
          <p15:clr>
            <a:srgbClr val="A4A3A4"/>
          </p15:clr>
        </p15:guide>
        <p15:guide id="16" orient="horz" pos="1620">
          <p15:clr>
            <a:srgbClr val="A4A3A4"/>
          </p15:clr>
        </p15:guide>
        <p15:guide id="17" orient="horz" pos="985">
          <p15:clr>
            <a:srgbClr val="A4A3A4"/>
          </p15:clr>
        </p15:guide>
        <p15:guide id="18" orient="horz" pos="577">
          <p15:clr>
            <a:srgbClr val="A4A3A4"/>
          </p15:clr>
        </p15:guide>
        <p15:guide id="19" orient="horz" pos="2096">
          <p15:clr>
            <a:srgbClr val="A4A3A4"/>
          </p15:clr>
        </p15:guide>
        <p15:guide id="20" pos="4762">
          <p15:clr>
            <a:srgbClr val="A4A3A4"/>
          </p15:clr>
        </p15:guide>
        <p15:guide id="21" pos="1020">
          <p15:clr>
            <a:srgbClr val="A4A3A4"/>
          </p15:clr>
        </p15:guide>
        <p15:guide id="22" pos="226">
          <p15:clr>
            <a:srgbClr val="A4A3A4"/>
          </p15:clr>
        </p15:guide>
        <p15:guide id="23" pos="4989">
          <p15:clr>
            <a:srgbClr val="A4A3A4"/>
          </p15:clr>
        </p15:guide>
        <p15:guide id="24" pos="2880">
          <p15:clr>
            <a:srgbClr val="A4A3A4"/>
          </p15:clr>
        </p15:guide>
        <p15:guide id="25" pos="385">
          <p15:clr>
            <a:srgbClr val="A4A3A4"/>
          </p15:clr>
        </p15:guide>
        <p15:guide id="26" pos="2200">
          <p15:clr>
            <a:srgbClr val="A4A3A4"/>
          </p15:clr>
        </p15:guide>
        <p15:guide id="27" pos="3923">
          <p15:clr>
            <a:srgbClr val="A4A3A4"/>
          </p15:clr>
        </p15:guide>
        <p15:guide id="28" pos="2789">
          <p15:clr>
            <a:srgbClr val="A4A3A4"/>
          </p15:clr>
        </p15:guide>
        <p15:guide id="29" pos="1610">
          <p15:clr>
            <a:srgbClr val="A4A3A4"/>
          </p15:clr>
        </p15:guide>
        <p15:guide id="30" pos="58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99FFCC"/>
    <a:srgbClr val="99FF99"/>
    <a:srgbClr val="558DD3"/>
    <a:srgbClr val="66CCFF"/>
    <a:srgbClr val="CCFFFF"/>
    <a:srgbClr val="FFCC99"/>
    <a:srgbClr val="FFFFCC"/>
    <a:srgbClr val="3399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Темный стиль 1 —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08" autoAdjust="0"/>
    <p:restoredTop sz="95867" autoAdjust="0"/>
  </p:normalViewPr>
  <p:slideViewPr>
    <p:cSldViewPr>
      <p:cViewPr varScale="1">
        <p:scale>
          <a:sx n="91" d="100"/>
          <a:sy n="91" d="100"/>
        </p:scale>
        <p:origin x="858" y="84"/>
      </p:cViewPr>
      <p:guideLst>
        <p:guide orient="horz" pos="3230"/>
        <p:guide orient="horz" pos="1960"/>
        <p:guide orient="horz" pos="531"/>
        <p:guide orient="horz" pos="1053"/>
        <p:guide orient="horz" pos="2051"/>
        <p:guide orient="horz" pos="645"/>
        <p:guide pos="5738"/>
        <p:guide pos="1519"/>
        <p:guide pos="158"/>
        <p:guide pos="5602"/>
        <p:guide pos="5136"/>
        <p:guide pos="2018"/>
        <p:guide pos="4808"/>
        <p:guide pos="3460"/>
        <p:guide orient="horz" pos="1076"/>
        <p:guide orient="horz" pos="1620"/>
        <p:guide orient="horz" pos="985"/>
        <p:guide orient="horz" pos="577"/>
        <p:guide orient="horz" pos="2096"/>
        <p:guide pos="4762"/>
        <p:guide pos="1020"/>
        <p:guide pos="226"/>
        <p:guide pos="4989"/>
        <p:guide pos="2880"/>
        <p:guide pos="385"/>
        <p:guide pos="2200"/>
        <p:guide pos="3923"/>
        <p:guide pos="2789"/>
        <p:guide pos="1610"/>
        <p:guide pos="58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2BAE7-D9DF-47D6-A6EC-98B00DB4A33E}" type="datetimeFigureOut">
              <a:rPr lang="ru-RU" smtClean="0"/>
              <a:t>16.06.2020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C55E58-3F44-4567-BF6C-7B83A13E6E3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13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16.06.2020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69B8"/>
            </a:gs>
            <a:gs pos="100000">
              <a:schemeClr val="tx2">
                <a:lumMod val="60000"/>
                <a:lumOff val="4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www.isiarussia.ru/wp-content/uploads/2016/11/FAQ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08" r="14229"/>
          <a:stretch/>
        </p:blipFill>
        <p:spPr bwMode="auto">
          <a:xfrm>
            <a:off x="3061856" y="0"/>
            <a:ext cx="6075752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5496" y="2013687"/>
            <a:ext cx="30243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</a:rPr>
              <a:t>Часто задаваемые </a:t>
            </a:r>
          </a:p>
          <a:p>
            <a:r>
              <a:rPr lang="ru-RU" sz="2800" dirty="0">
                <a:solidFill>
                  <a:schemeClr val="bg1"/>
                </a:solidFill>
              </a:rPr>
              <a:t>вопросы клиентов</a:t>
            </a:r>
          </a:p>
        </p:txBody>
      </p:sp>
      <p:sp>
        <p:nvSpPr>
          <p:cNvPr id="2" name="Параллелограмм 1"/>
          <p:cNvSpPr/>
          <p:nvPr/>
        </p:nvSpPr>
        <p:spPr>
          <a:xfrm>
            <a:off x="4788024" y="159482"/>
            <a:ext cx="4355976" cy="4356484"/>
          </a:xfrm>
          <a:prstGeom prst="parallelogram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237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36" t="1902" r="12936" b="145"/>
          <a:stretch/>
        </p:blipFill>
        <p:spPr bwMode="auto">
          <a:xfrm>
            <a:off x="2229308" y="0"/>
            <a:ext cx="6951204" cy="516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араллелограмм 1"/>
          <p:cNvSpPr/>
          <p:nvPr/>
        </p:nvSpPr>
        <p:spPr>
          <a:xfrm>
            <a:off x="4788024" y="159482"/>
            <a:ext cx="4355976" cy="4356484"/>
          </a:xfrm>
          <a:prstGeom prst="parallelogram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Скругленная прямоугольная выноска 2"/>
          <p:cNvSpPr/>
          <p:nvPr/>
        </p:nvSpPr>
        <p:spPr>
          <a:xfrm>
            <a:off x="4463988" y="483517"/>
            <a:ext cx="3204356" cy="381645"/>
          </a:xfrm>
          <a:prstGeom prst="wedgeRoundRectCallout">
            <a:avLst>
              <a:gd name="adj1" fmla="val -53087"/>
              <a:gd name="adj2" fmla="val -35181"/>
              <a:gd name="adj3" fmla="val 16667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Клиент</a:t>
            </a:r>
          </a:p>
          <a:p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Я</a:t>
            </a:r>
            <a:r>
              <a:rPr lang="ru-RU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могу </a:t>
            </a:r>
            <a:r>
              <a:rPr lang="ru-RU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потратить кредитные деньги на что-нибудь еще кроме высшего образования?</a:t>
            </a:r>
            <a:endParaRPr lang="ru-RU" sz="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5508104" y="915566"/>
            <a:ext cx="3420380" cy="504056"/>
          </a:xfrm>
          <a:prstGeom prst="wedgeRoundRectCallout">
            <a:avLst>
              <a:gd name="adj1" fmla="val 53504"/>
              <a:gd name="adj2" fmla="val -36661"/>
              <a:gd name="adj3" fmla="val 1666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Нет. Вы можете оплатить только стоимость </a:t>
            </a:r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или </a:t>
            </a:r>
            <a:r>
              <a:rPr lang="ru-RU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часть </a:t>
            </a:r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стоимости высшего образования, а также </a:t>
            </a:r>
            <a:r>
              <a:rPr lang="ru-RU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обучение </a:t>
            </a:r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по повышению квалификации (аспирантура, магистратура и т.д.)</a:t>
            </a:r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4463988" y="1599642"/>
            <a:ext cx="3204356" cy="468052"/>
          </a:xfrm>
          <a:prstGeom prst="wedgeRoundRectCallout">
            <a:avLst>
              <a:gd name="adj1" fmla="val -53087"/>
              <a:gd name="adj2" fmla="val -35181"/>
              <a:gd name="adj3" fmla="val 16667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Клиент</a:t>
            </a:r>
          </a:p>
          <a:p>
            <a:r>
              <a:rPr lang="ru-RU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Этот кредит я могу потратить в каких-то конкретных ВУЗах или в любых?</a:t>
            </a:r>
            <a:endParaRPr lang="ru-RU" sz="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Скругленная прямоугольная выноска 8"/>
          <p:cNvSpPr/>
          <p:nvPr/>
        </p:nvSpPr>
        <p:spPr>
          <a:xfrm>
            <a:off x="5508104" y="2139702"/>
            <a:ext cx="3420380" cy="442317"/>
          </a:xfrm>
          <a:prstGeom prst="wedgeRoundRectCallout">
            <a:avLst>
              <a:gd name="adj1" fmla="val 53504"/>
              <a:gd name="adj2" fmla="val -36661"/>
              <a:gd name="adj3" fmla="val 1666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Вы можете учиться в любом </a:t>
            </a:r>
            <a:r>
              <a:rPr lang="ru-RU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ВУЗе на территории РФ. Главное, чтобы ВУЗ имел </a:t>
            </a:r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лицензию на право ведения образовательной </a:t>
            </a:r>
            <a:r>
              <a:rPr lang="ru-RU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деятельности</a:t>
            </a:r>
            <a:endParaRPr lang="ru-RU" sz="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4463988" y="2777747"/>
            <a:ext cx="3204356" cy="468052"/>
          </a:xfrm>
          <a:prstGeom prst="wedgeRoundRectCallout">
            <a:avLst>
              <a:gd name="adj1" fmla="val -53087"/>
              <a:gd name="adj2" fmla="val -35181"/>
              <a:gd name="adj3" fmla="val 16667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Клиент</a:t>
            </a:r>
          </a:p>
          <a:p>
            <a:r>
              <a:rPr lang="ru-RU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Допустим, я решила куда хочу поступать. Когда нужно подать заявку на образовательный кредит?</a:t>
            </a:r>
            <a:endParaRPr lang="ru-RU" sz="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5472100" y="3291830"/>
            <a:ext cx="3456384" cy="612068"/>
          </a:xfrm>
          <a:prstGeom prst="wedgeRoundRectCallout">
            <a:avLst>
              <a:gd name="adj1" fmla="val 53504"/>
              <a:gd name="adj2" fmla="val -36661"/>
              <a:gd name="adj3" fmla="val 1666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Подать заявку можно сразу</a:t>
            </a:r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как увидите свою фамилию в списке </a:t>
            </a:r>
            <a:r>
              <a:rPr lang="ru-RU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поступивших. Заключаете </a:t>
            </a:r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Договор на предоставление образовательных </a:t>
            </a:r>
            <a:r>
              <a:rPr lang="ru-RU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услуг с ВУЗом и подаете заявку</a:t>
            </a:r>
            <a:endParaRPr lang="ru-RU" sz="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Скругленная прямоугольная выноска 11"/>
          <p:cNvSpPr/>
          <p:nvPr/>
        </p:nvSpPr>
        <p:spPr>
          <a:xfrm>
            <a:off x="4453314" y="4119922"/>
            <a:ext cx="3251034" cy="252028"/>
          </a:xfrm>
          <a:prstGeom prst="wedgeRoundRectCallout">
            <a:avLst>
              <a:gd name="adj1" fmla="val -53087"/>
              <a:gd name="adj2" fmla="val -35181"/>
              <a:gd name="adj3" fmla="val 16667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Клиент</a:t>
            </a:r>
          </a:p>
          <a:p>
            <a:r>
              <a:rPr lang="ru-RU" sz="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</a:t>
            </a:r>
            <a:r>
              <a:rPr lang="ru-RU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аявку </a:t>
            </a:r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долго будут рассматривать?</a:t>
            </a:r>
          </a:p>
        </p:txBody>
      </p:sp>
      <p:sp>
        <p:nvSpPr>
          <p:cNvPr id="13" name="Скругленная прямоугольная выноска 12"/>
          <p:cNvSpPr/>
          <p:nvPr/>
        </p:nvSpPr>
        <p:spPr>
          <a:xfrm>
            <a:off x="5446770" y="4443958"/>
            <a:ext cx="3481714" cy="288032"/>
          </a:xfrm>
          <a:prstGeom prst="wedgeRoundRectCallout">
            <a:avLst>
              <a:gd name="adj1" fmla="val 53504"/>
              <a:gd name="adj2" fmla="val -36661"/>
              <a:gd name="adj3" fmla="val 1666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Не более 4 рабочих дней со дня предоставления полного пакета </a:t>
            </a:r>
            <a:r>
              <a:rPr lang="ru-RU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документов</a:t>
            </a:r>
            <a:endParaRPr lang="ru-RU" sz="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4794706"/>
            <a:ext cx="2303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#</a:t>
            </a:r>
            <a:r>
              <a:rPr lang="ru-RU" sz="9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Управление внешней дистрибуции </a:t>
            </a:r>
            <a:endParaRPr lang="en-US" sz="9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9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#</a:t>
            </a:r>
            <a:r>
              <a:rPr lang="ru-RU" sz="9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блок «Сеть продаж</a:t>
            </a:r>
            <a:r>
              <a:rPr lang="ru-RU" sz="9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»</a:t>
            </a:r>
            <a:endParaRPr lang="ru-RU" sz="9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5496" y="2013687"/>
            <a:ext cx="30243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Часто задаваемые </a:t>
            </a:r>
          </a:p>
          <a:p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вопросы клиентов</a:t>
            </a:r>
          </a:p>
        </p:txBody>
      </p:sp>
    </p:spTree>
    <p:extLst>
      <p:ext uri="{BB962C8B-B14F-4D97-AF65-F5344CB8AC3E}">
        <p14:creationId xmlns:p14="http://schemas.microsoft.com/office/powerpoint/2010/main" val="337705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36" t="1902" r="12936" b="145"/>
          <a:stretch/>
        </p:blipFill>
        <p:spPr bwMode="auto">
          <a:xfrm>
            <a:off x="2229308" y="0"/>
            <a:ext cx="6951204" cy="516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араллелограмм 1"/>
          <p:cNvSpPr/>
          <p:nvPr/>
        </p:nvSpPr>
        <p:spPr>
          <a:xfrm>
            <a:off x="4788024" y="159482"/>
            <a:ext cx="4355976" cy="4356484"/>
          </a:xfrm>
          <a:prstGeom prst="parallelogram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Скругленная прямоугольная выноска 13"/>
          <p:cNvSpPr/>
          <p:nvPr/>
        </p:nvSpPr>
        <p:spPr>
          <a:xfrm>
            <a:off x="4463988" y="555526"/>
            <a:ext cx="3276364" cy="468052"/>
          </a:xfrm>
          <a:prstGeom prst="wedgeRoundRectCallout">
            <a:avLst>
              <a:gd name="adj1" fmla="val -53087"/>
              <a:gd name="adj2" fmla="val -35181"/>
              <a:gd name="adj3" fmla="val 16667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Клиент</a:t>
            </a:r>
          </a:p>
          <a:p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Не понимаю, какой максимальный срок обучения и срок кредита?</a:t>
            </a:r>
          </a:p>
        </p:txBody>
      </p:sp>
      <p:sp>
        <p:nvSpPr>
          <p:cNvPr id="15" name="Скругленная прямоугольная выноска 14"/>
          <p:cNvSpPr/>
          <p:nvPr/>
        </p:nvSpPr>
        <p:spPr>
          <a:xfrm>
            <a:off x="5544108" y="1095586"/>
            <a:ext cx="3420380" cy="648072"/>
          </a:xfrm>
          <a:prstGeom prst="wedgeRoundRectCallout">
            <a:avLst>
              <a:gd name="adj1" fmla="val 53504"/>
              <a:gd name="adj2" fmla="val -36661"/>
              <a:gd name="adj3" fmla="val 1666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Ограничений по сроку обучения нет.</a:t>
            </a:r>
          </a:p>
          <a:p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Срок кредита </a:t>
            </a:r>
            <a:r>
              <a:rPr lang="ru-RU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состоит из периода обучения, трех месяцев на поиск работы и 10-и лет на погашение всей суммы. Получается, что, если обучение в ВУЗе займет 5 лет, то срок кредита составит 15 лет и 3 месяца</a:t>
            </a:r>
            <a:endParaRPr lang="ru-RU" sz="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4458746" y="1935743"/>
            <a:ext cx="3276364" cy="347975"/>
          </a:xfrm>
          <a:prstGeom prst="wedgeRoundRectCallout">
            <a:avLst>
              <a:gd name="adj1" fmla="val -53087"/>
              <a:gd name="adj2" fmla="val -35181"/>
              <a:gd name="adj3" fmla="val 16667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Клиент</a:t>
            </a:r>
          </a:p>
          <a:p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Страховку к кредиту оформлять обязательно?</a:t>
            </a:r>
          </a:p>
        </p:txBody>
      </p:sp>
      <p:sp>
        <p:nvSpPr>
          <p:cNvPr id="9" name="Скругленная прямоугольная выноска 8"/>
          <p:cNvSpPr/>
          <p:nvPr/>
        </p:nvSpPr>
        <p:spPr>
          <a:xfrm>
            <a:off x="5544108" y="2355726"/>
            <a:ext cx="3420380" cy="252028"/>
          </a:xfrm>
          <a:prstGeom prst="wedgeRoundRectCallout">
            <a:avLst>
              <a:gd name="adj1" fmla="val 53504"/>
              <a:gd name="adj2" fmla="val -36661"/>
              <a:gd name="adj3" fmla="val 1666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Нет. Страхование не </a:t>
            </a:r>
            <a:r>
              <a:rPr lang="ru-RU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обязательно</a:t>
            </a:r>
            <a:endParaRPr lang="ru-RU" sz="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4794706"/>
            <a:ext cx="2303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#</a:t>
            </a:r>
            <a:r>
              <a:rPr lang="ru-RU" sz="9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Управление внешней дистрибуции </a:t>
            </a:r>
            <a:endParaRPr lang="en-US" sz="9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9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#</a:t>
            </a:r>
            <a:r>
              <a:rPr lang="ru-RU" sz="9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блок «Сеть продаж</a:t>
            </a:r>
            <a:r>
              <a:rPr lang="ru-RU" sz="9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»</a:t>
            </a:r>
            <a:endParaRPr lang="ru-RU" sz="9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5496" y="2013687"/>
            <a:ext cx="30243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Часто задаваемые </a:t>
            </a:r>
          </a:p>
          <a:p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вопросы клиентов</a:t>
            </a:r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4463988" y="2823778"/>
            <a:ext cx="3276364" cy="360040"/>
          </a:xfrm>
          <a:prstGeom prst="wedgeRoundRectCallout">
            <a:avLst>
              <a:gd name="adj1" fmla="val -53087"/>
              <a:gd name="adj2" fmla="val -35181"/>
              <a:gd name="adj3" fmla="val 16667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Клиент</a:t>
            </a:r>
          </a:p>
          <a:p>
            <a:r>
              <a:rPr lang="ru-RU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 каких условиях я могу досрочно погасить кредит?</a:t>
            </a:r>
            <a:endParaRPr lang="ru-RU" sz="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Скругленная прямоугольная выноска 11"/>
          <p:cNvSpPr/>
          <p:nvPr/>
        </p:nvSpPr>
        <p:spPr>
          <a:xfrm>
            <a:off x="5446770" y="3255826"/>
            <a:ext cx="3517718" cy="504056"/>
          </a:xfrm>
          <a:prstGeom prst="wedgeRoundRectCallout">
            <a:avLst>
              <a:gd name="adj1" fmla="val 53504"/>
              <a:gd name="adj2" fmla="val -36661"/>
              <a:gd name="adj3" fmla="val 1666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Да, можете без предварительного уведомления Банка. </a:t>
            </a:r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Минимальный размер досрочного </a:t>
            </a:r>
            <a:r>
              <a:rPr lang="ru-RU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платежа неограничен</a:t>
            </a:r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Плата за досрочное погашение не </a:t>
            </a:r>
            <a:r>
              <a:rPr lang="ru-RU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взимается</a:t>
            </a:r>
            <a:endParaRPr lang="ru-RU" sz="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Скругленная прямоугольная выноска 20"/>
          <p:cNvSpPr/>
          <p:nvPr/>
        </p:nvSpPr>
        <p:spPr>
          <a:xfrm>
            <a:off x="4458746" y="3975906"/>
            <a:ext cx="3276364" cy="324036"/>
          </a:xfrm>
          <a:prstGeom prst="wedgeRoundRectCallout">
            <a:avLst>
              <a:gd name="adj1" fmla="val -53087"/>
              <a:gd name="adj2" fmla="val -35181"/>
              <a:gd name="adj3" fmla="val 16667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Клиент</a:t>
            </a:r>
          </a:p>
          <a:p>
            <a:r>
              <a:rPr lang="ru-RU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Я хочу получить второе высшее, мне дадут кредит?</a:t>
            </a:r>
            <a:endParaRPr lang="ru-RU" sz="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2" name="Скругленная прямоугольная выноска 21"/>
          <p:cNvSpPr/>
          <p:nvPr/>
        </p:nvSpPr>
        <p:spPr>
          <a:xfrm>
            <a:off x="5544108" y="4371950"/>
            <a:ext cx="3420380" cy="360040"/>
          </a:xfrm>
          <a:prstGeom prst="wedgeRoundRectCallout">
            <a:avLst>
              <a:gd name="adj1" fmla="val 53504"/>
              <a:gd name="adj2" fmla="val -36661"/>
              <a:gd name="adj3" fmla="val 1666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Да. Получить кредит можно на  любое высшее образование. Не важно, первое оно или нет</a:t>
            </a:r>
            <a:endParaRPr lang="ru-RU" sz="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56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36" t="1902" r="12936" b="145"/>
          <a:stretch/>
        </p:blipFill>
        <p:spPr bwMode="auto">
          <a:xfrm>
            <a:off x="2229308" y="0"/>
            <a:ext cx="6951204" cy="516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араллелограмм 1"/>
          <p:cNvSpPr/>
          <p:nvPr/>
        </p:nvSpPr>
        <p:spPr>
          <a:xfrm>
            <a:off x="4788024" y="159482"/>
            <a:ext cx="4355976" cy="4356484"/>
          </a:xfrm>
          <a:prstGeom prst="parallelogram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Скругленная прямоугольная выноска 14"/>
          <p:cNvSpPr/>
          <p:nvPr/>
        </p:nvSpPr>
        <p:spPr>
          <a:xfrm>
            <a:off x="5538489" y="1023578"/>
            <a:ext cx="3420380" cy="396044"/>
          </a:xfrm>
          <a:prstGeom prst="wedgeRoundRectCallout">
            <a:avLst>
              <a:gd name="adj1" fmla="val 53504"/>
              <a:gd name="adj2" fmla="val -36661"/>
              <a:gd name="adj3" fmla="val 1666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 этой случай предусмотрена неустойка - 20</a:t>
            </a:r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% годовых с суммы просроченного </a:t>
            </a:r>
            <a:r>
              <a:rPr lang="ru-RU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платежа</a:t>
            </a:r>
            <a:endParaRPr lang="ru-RU" sz="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4469590" y="1599642"/>
            <a:ext cx="3276364" cy="347975"/>
          </a:xfrm>
          <a:prstGeom prst="wedgeRoundRectCallout">
            <a:avLst>
              <a:gd name="adj1" fmla="val -53087"/>
              <a:gd name="adj2" fmla="val -35181"/>
              <a:gd name="adj3" fmla="val 16667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Клиент</a:t>
            </a:r>
          </a:p>
          <a:p>
            <a:r>
              <a:rPr lang="ru-RU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 как деньги за обучение попадают в ВУЗ?</a:t>
            </a:r>
            <a:endParaRPr lang="ru-RU" sz="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Скругленная прямоугольная выноска 8"/>
          <p:cNvSpPr/>
          <p:nvPr/>
        </p:nvSpPr>
        <p:spPr>
          <a:xfrm>
            <a:off x="5538489" y="2031690"/>
            <a:ext cx="3420380" cy="468052"/>
          </a:xfrm>
          <a:prstGeom prst="wedgeRoundRectCallout">
            <a:avLst>
              <a:gd name="adj1" fmla="val 53504"/>
              <a:gd name="adj2" fmla="val -36661"/>
              <a:gd name="adj3" fmla="val 1666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безналичном </a:t>
            </a:r>
            <a:r>
              <a:rPr lang="ru-RU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порядке. Сумма кредита или его часть зачисляется </a:t>
            </a:r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на </a:t>
            </a:r>
            <a:r>
              <a:rPr lang="ru-RU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Ваш счет в Сбербанке, </a:t>
            </a:r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 </a:t>
            </a:r>
            <a:r>
              <a:rPr lang="ru-RU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последующим перечислением на </a:t>
            </a:r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счет </a:t>
            </a:r>
            <a:r>
              <a:rPr lang="ru-RU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Образовательного учреждения</a:t>
            </a:r>
            <a:endParaRPr lang="ru-RU" sz="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4453127" y="591530"/>
            <a:ext cx="3276364" cy="360040"/>
          </a:xfrm>
          <a:prstGeom prst="wedgeRoundRectCallout">
            <a:avLst>
              <a:gd name="adj1" fmla="val -53087"/>
              <a:gd name="adj2" fmla="val -35181"/>
              <a:gd name="adj3" fmla="val 16667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Клиент</a:t>
            </a:r>
          </a:p>
          <a:p>
            <a:r>
              <a:rPr lang="ru-RU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Если я не смогу вовремя внести ежемесячный платеж?</a:t>
            </a:r>
            <a:endParaRPr lang="ru-RU" sz="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4794706"/>
            <a:ext cx="2303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#</a:t>
            </a:r>
            <a:r>
              <a:rPr lang="ru-RU" sz="9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Управление внешней дистрибуции </a:t>
            </a:r>
            <a:endParaRPr lang="en-US" sz="9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9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#</a:t>
            </a:r>
            <a:r>
              <a:rPr lang="ru-RU" sz="9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блок «Сеть продаж</a:t>
            </a:r>
            <a:r>
              <a:rPr lang="ru-RU" sz="9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»</a:t>
            </a:r>
            <a:endParaRPr lang="ru-RU" sz="9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5496" y="2013687"/>
            <a:ext cx="30243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Часто задаваемые </a:t>
            </a:r>
          </a:p>
          <a:p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вопросы клиентов</a:t>
            </a:r>
          </a:p>
        </p:txBody>
      </p:sp>
      <p:sp>
        <p:nvSpPr>
          <p:cNvPr id="18" name="Скругленная прямоугольная выноска 17"/>
          <p:cNvSpPr/>
          <p:nvPr/>
        </p:nvSpPr>
        <p:spPr>
          <a:xfrm>
            <a:off x="5538489" y="3219822"/>
            <a:ext cx="3420380" cy="504056"/>
          </a:xfrm>
          <a:prstGeom prst="wedgeRoundRectCallout">
            <a:avLst>
              <a:gd name="adj1" fmla="val 53504"/>
              <a:gd name="adj2" fmla="val -36661"/>
              <a:gd name="adj3" fmla="val 1666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Да. </a:t>
            </a:r>
            <a:r>
              <a:rPr lang="ru-RU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Кредит предоставляется по </a:t>
            </a:r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месту постоянного проживания (регистрации) </a:t>
            </a:r>
            <a:r>
              <a:rPr lang="ru-RU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Заемщика или по </a:t>
            </a:r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месту фактического/юридического нахождения </a:t>
            </a:r>
            <a:r>
              <a:rPr lang="ru-RU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ВУЗа</a:t>
            </a:r>
            <a:endParaRPr lang="ru-RU" sz="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" name="Скругленная прямоугольная выноска 18"/>
          <p:cNvSpPr/>
          <p:nvPr/>
        </p:nvSpPr>
        <p:spPr>
          <a:xfrm>
            <a:off x="4453127" y="2679762"/>
            <a:ext cx="3276364" cy="468052"/>
          </a:xfrm>
          <a:prstGeom prst="wedgeRoundRectCallout">
            <a:avLst>
              <a:gd name="adj1" fmla="val -53087"/>
              <a:gd name="adj2" fmla="val -35181"/>
              <a:gd name="adj3" fmla="val 16667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Клиент</a:t>
            </a:r>
          </a:p>
          <a:p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Я прописана в одном городе, а учиться буду в другом. Мне дадут кредит в городе, в котором я собираюсь учиться?</a:t>
            </a:r>
          </a:p>
        </p:txBody>
      </p:sp>
      <p:sp>
        <p:nvSpPr>
          <p:cNvPr id="22" name="Скругленная прямоугольная выноска 21"/>
          <p:cNvSpPr/>
          <p:nvPr/>
        </p:nvSpPr>
        <p:spPr>
          <a:xfrm>
            <a:off x="4458746" y="3939902"/>
            <a:ext cx="3276364" cy="360040"/>
          </a:xfrm>
          <a:prstGeom prst="wedgeRoundRectCallout">
            <a:avLst>
              <a:gd name="adj1" fmla="val -53087"/>
              <a:gd name="adj2" fmla="val -35181"/>
              <a:gd name="adj3" fmla="val 16667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Клиент</a:t>
            </a:r>
          </a:p>
          <a:p>
            <a:r>
              <a:rPr lang="ru-RU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Спасибо.</a:t>
            </a:r>
            <a:endParaRPr lang="ru-RU" sz="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10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none">
        <a:spAutoFit/>
      </a:bodyPr>
      <a:lstStyle>
        <a:defPPr>
          <a:defRPr sz="1000" i="1" dirty="0">
            <a:solidFill>
              <a:schemeClr val="bg1"/>
            </a:solidFill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1757</TotalTime>
  <Words>409</Words>
  <Application>Microsoft Office PowerPoint</Application>
  <PresentationFormat>Экран (16:9)</PresentationFormat>
  <Paragraphs>50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Пучков Антон Александрович</dc:creator>
  <cp:lastModifiedBy>Игнатьев Игорь Владимирович</cp:lastModifiedBy>
  <cp:revision>228</cp:revision>
  <dcterms:created xsi:type="dcterms:W3CDTF">2019-09-19T09:51:32Z</dcterms:created>
  <dcterms:modified xsi:type="dcterms:W3CDTF">2020-06-16T06:05:17Z</dcterms:modified>
</cp:coreProperties>
</file>